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handoutMasterIdLst>
    <p:handoutMasterId r:id="rId11"/>
  </p:handoutMasterIdLst>
  <p:sldIdLst>
    <p:sldId id="256" r:id="rId2"/>
    <p:sldId id="257" r:id="rId3"/>
    <p:sldId id="263" r:id="rId4"/>
    <p:sldId id="261" r:id="rId5"/>
    <p:sldId id="260" r:id="rId6"/>
    <p:sldId id="266" r:id="rId7"/>
    <p:sldId id="264" r:id="rId8"/>
    <p:sldId id="259" r:id="rId9"/>
  </p:sldIdLst>
  <p:sldSz cx="6858000" cy="9906000" type="A4"/>
  <p:notesSz cx="7099300" cy="102346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a:srgbClr val="990033"/>
    <a:srgbClr val="993366"/>
    <a:srgbClr val="CC0066"/>
    <a:srgbClr val="0099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1" autoAdjust="0"/>
    <p:restoredTop sz="94714" autoAdjust="0"/>
  </p:normalViewPr>
  <p:slideViewPr>
    <p:cSldViewPr>
      <p:cViewPr varScale="1">
        <p:scale>
          <a:sx n="51" d="100"/>
          <a:sy n="51" d="100"/>
        </p:scale>
        <p:origin x="-1008" y="-108"/>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0" d="100"/>
          <a:sy n="70" d="100"/>
        </p:scale>
        <p:origin x="-2214" y="-108"/>
      </p:cViewPr>
      <p:guideLst>
        <p:guide orient="horz" pos="3224"/>
        <p:guide pos="2237"/>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6EF389C-FCEA-449A-9EF8-ACA8925B2D9B}" type="doc">
      <dgm:prSet loTypeId="urn:microsoft.com/office/officeart/2005/8/layout/venn1" loCatId="relationship" qsTypeId="urn:microsoft.com/office/officeart/2005/8/quickstyle/3d3" qsCatId="3D" csTypeId="urn:microsoft.com/office/officeart/2005/8/colors/accent1_1" csCatId="accent1" phldr="1"/>
      <dgm:spPr/>
      <dgm:t>
        <a:bodyPr/>
        <a:lstStyle/>
        <a:p>
          <a:endParaRPr lang="fr-FR"/>
        </a:p>
      </dgm:t>
    </dgm:pt>
    <dgm:pt modelId="{D2D876E5-EE71-4899-8ADB-80B0AE5A2E31}">
      <dgm:prSet custT="1"/>
      <dgm:spPr/>
      <dgm:t>
        <a:bodyPr lIns="0" tIns="0" rIns="0" bIns="0"/>
        <a:lstStyle/>
        <a:p>
          <a:pPr algn="ctr" rtl="0"/>
          <a:endParaRPr lang="fr-FR" sz="1400"/>
        </a:p>
      </dgm:t>
    </dgm:pt>
    <dgm:pt modelId="{CEE4D42C-427C-45C1-94D2-E35C79281D41}" type="parTrans" cxnId="{D7B0E32E-EAEA-4851-8103-A748B2092F4B}">
      <dgm:prSet/>
      <dgm:spPr/>
      <dgm:t>
        <a:bodyPr/>
        <a:lstStyle/>
        <a:p>
          <a:endParaRPr lang="fr-FR" sz="1000"/>
        </a:p>
      </dgm:t>
    </dgm:pt>
    <dgm:pt modelId="{ADE5BE3B-06DF-4A37-95C6-C39686D72B04}" type="sibTrans" cxnId="{D7B0E32E-EAEA-4851-8103-A748B2092F4B}">
      <dgm:prSet/>
      <dgm:spPr/>
      <dgm:t>
        <a:bodyPr/>
        <a:lstStyle/>
        <a:p>
          <a:endParaRPr lang="fr-FR" sz="1000"/>
        </a:p>
      </dgm:t>
    </dgm:pt>
    <dgm:pt modelId="{FBAD73BA-9949-48C6-8568-B69DFC2B4722}">
      <dgm:prSet custT="1"/>
      <dgm:spPr/>
      <dgm:t>
        <a:bodyPr/>
        <a:lstStyle/>
        <a:p>
          <a:pPr rtl="0"/>
          <a:endParaRPr lang="fr-FR" sz="1200"/>
        </a:p>
      </dgm:t>
    </dgm:pt>
    <dgm:pt modelId="{C57D98EA-2334-4CB7-8D3C-60E375419498}" type="parTrans" cxnId="{1C926332-B66A-4233-9F30-DF771834E684}">
      <dgm:prSet/>
      <dgm:spPr/>
      <dgm:t>
        <a:bodyPr/>
        <a:lstStyle/>
        <a:p>
          <a:endParaRPr lang="fr-FR" sz="1000"/>
        </a:p>
      </dgm:t>
    </dgm:pt>
    <dgm:pt modelId="{00F65C57-8847-45D8-8482-96DB9240581D}" type="sibTrans" cxnId="{1C926332-B66A-4233-9F30-DF771834E684}">
      <dgm:prSet/>
      <dgm:spPr/>
      <dgm:t>
        <a:bodyPr/>
        <a:lstStyle/>
        <a:p>
          <a:endParaRPr lang="fr-FR" sz="1000"/>
        </a:p>
      </dgm:t>
    </dgm:pt>
    <dgm:pt modelId="{96A38D7A-6076-41ED-96E9-C5DD872DB7DB}">
      <dgm:prSet custT="1"/>
      <dgm:spPr/>
      <dgm:t>
        <a:bodyPr/>
        <a:lstStyle/>
        <a:p>
          <a:pPr rtl="0"/>
          <a:endParaRPr lang="fr-FR" sz="1400"/>
        </a:p>
      </dgm:t>
    </dgm:pt>
    <dgm:pt modelId="{D6BB521E-C5CB-4BC2-8AED-299D9C6C5F89}" type="parTrans" cxnId="{5BA46C4A-B18A-4A42-802F-4CE14DDAB97A}">
      <dgm:prSet/>
      <dgm:spPr/>
      <dgm:t>
        <a:bodyPr/>
        <a:lstStyle/>
        <a:p>
          <a:endParaRPr lang="fr-FR" sz="1000"/>
        </a:p>
      </dgm:t>
    </dgm:pt>
    <dgm:pt modelId="{CB1FD738-F8FB-4ED1-92BF-7E4F3CCEDB90}" type="sibTrans" cxnId="{5BA46C4A-B18A-4A42-802F-4CE14DDAB97A}">
      <dgm:prSet/>
      <dgm:spPr/>
      <dgm:t>
        <a:bodyPr/>
        <a:lstStyle/>
        <a:p>
          <a:endParaRPr lang="fr-FR" sz="1000"/>
        </a:p>
      </dgm:t>
    </dgm:pt>
    <dgm:pt modelId="{42045890-954F-4685-9E10-3AA074C468B5}">
      <dgm:prSet/>
      <dgm:spPr/>
      <dgm:t>
        <a:bodyPr/>
        <a:lstStyle/>
        <a:p>
          <a:pPr rtl="0"/>
          <a:endParaRPr lang="fr-FR"/>
        </a:p>
      </dgm:t>
    </dgm:pt>
    <dgm:pt modelId="{D543659A-FA1C-4D57-A0D1-57F3C7133DD3}" type="parTrans" cxnId="{556A6810-6744-4AC1-9BC1-217B8B6BC78F}">
      <dgm:prSet/>
      <dgm:spPr/>
      <dgm:t>
        <a:bodyPr/>
        <a:lstStyle/>
        <a:p>
          <a:endParaRPr lang="fr-FR"/>
        </a:p>
      </dgm:t>
    </dgm:pt>
    <dgm:pt modelId="{99FE7AED-16C0-4A14-8978-B19920CD7730}" type="sibTrans" cxnId="{556A6810-6744-4AC1-9BC1-217B8B6BC78F}">
      <dgm:prSet/>
      <dgm:spPr/>
      <dgm:t>
        <a:bodyPr/>
        <a:lstStyle/>
        <a:p>
          <a:endParaRPr lang="fr-FR"/>
        </a:p>
      </dgm:t>
    </dgm:pt>
    <dgm:pt modelId="{C50F93A1-5E2C-4CD7-8B0B-81AF5C8CD592}" type="pres">
      <dgm:prSet presAssocID="{B6EF389C-FCEA-449A-9EF8-ACA8925B2D9B}" presName="compositeShape" presStyleCnt="0">
        <dgm:presLayoutVars>
          <dgm:chMax val="7"/>
          <dgm:dir/>
          <dgm:resizeHandles val="exact"/>
        </dgm:presLayoutVars>
      </dgm:prSet>
      <dgm:spPr/>
      <dgm:t>
        <a:bodyPr/>
        <a:lstStyle/>
        <a:p>
          <a:endParaRPr lang="fr-FR"/>
        </a:p>
      </dgm:t>
    </dgm:pt>
    <dgm:pt modelId="{E8657EC7-B52C-4AFE-ACCD-A2DE608B3E19}" type="pres">
      <dgm:prSet presAssocID="{D2D876E5-EE71-4899-8ADB-80B0AE5A2E31}" presName="circ1" presStyleLbl="vennNode1" presStyleIdx="0" presStyleCnt="4" custLinFactNeighborX="102" custLinFactNeighborY="5186"/>
      <dgm:spPr/>
      <dgm:t>
        <a:bodyPr/>
        <a:lstStyle/>
        <a:p>
          <a:endParaRPr lang="fr-FR"/>
        </a:p>
      </dgm:t>
    </dgm:pt>
    <dgm:pt modelId="{B46F3972-BAA7-4AAF-B545-FECEBC238485}" type="pres">
      <dgm:prSet presAssocID="{D2D876E5-EE71-4899-8ADB-80B0AE5A2E31}" presName="circ1Tx" presStyleLbl="revTx" presStyleIdx="0" presStyleCnt="0">
        <dgm:presLayoutVars>
          <dgm:chMax val="0"/>
          <dgm:chPref val="0"/>
          <dgm:bulletEnabled val="1"/>
        </dgm:presLayoutVars>
      </dgm:prSet>
      <dgm:spPr/>
      <dgm:t>
        <a:bodyPr/>
        <a:lstStyle/>
        <a:p>
          <a:endParaRPr lang="fr-FR"/>
        </a:p>
      </dgm:t>
    </dgm:pt>
    <dgm:pt modelId="{A496C0A4-6034-4AB3-9F9A-A9DF697B16BA}" type="pres">
      <dgm:prSet presAssocID="{FBAD73BA-9949-48C6-8568-B69DFC2B4722}" presName="circ2" presStyleLbl="vennNode1" presStyleIdx="1" presStyleCnt="4" custLinFactNeighborX="2128" custLinFactNeighborY="2585"/>
      <dgm:spPr/>
      <dgm:t>
        <a:bodyPr/>
        <a:lstStyle/>
        <a:p>
          <a:endParaRPr lang="fr-FR"/>
        </a:p>
      </dgm:t>
    </dgm:pt>
    <dgm:pt modelId="{B5A9196A-4260-41C3-9A91-BC418464A2A6}" type="pres">
      <dgm:prSet presAssocID="{FBAD73BA-9949-48C6-8568-B69DFC2B4722}" presName="circ2Tx" presStyleLbl="revTx" presStyleIdx="0" presStyleCnt="0">
        <dgm:presLayoutVars>
          <dgm:chMax val="0"/>
          <dgm:chPref val="0"/>
          <dgm:bulletEnabled val="1"/>
        </dgm:presLayoutVars>
      </dgm:prSet>
      <dgm:spPr/>
      <dgm:t>
        <a:bodyPr/>
        <a:lstStyle/>
        <a:p>
          <a:endParaRPr lang="fr-FR"/>
        </a:p>
      </dgm:t>
    </dgm:pt>
    <dgm:pt modelId="{E86AFB60-F96E-4DF1-8E82-1541887A5F67}" type="pres">
      <dgm:prSet presAssocID="{96A38D7A-6076-41ED-96E9-C5DD872DB7DB}" presName="circ3" presStyleLbl="vennNode1" presStyleIdx="2" presStyleCnt="4" custLinFactNeighborX="-2210" custLinFactNeighborY="13862"/>
      <dgm:spPr/>
      <dgm:t>
        <a:bodyPr/>
        <a:lstStyle/>
        <a:p>
          <a:endParaRPr lang="fr-FR"/>
        </a:p>
      </dgm:t>
    </dgm:pt>
    <dgm:pt modelId="{4782196F-A83E-45BE-97FB-A8ED36854AB3}" type="pres">
      <dgm:prSet presAssocID="{96A38D7A-6076-41ED-96E9-C5DD872DB7DB}" presName="circ3Tx" presStyleLbl="revTx" presStyleIdx="0" presStyleCnt="0">
        <dgm:presLayoutVars>
          <dgm:chMax val="0"/>
          <dgm:chPref val="0"/>
          <dgm:bulletEnabled val="1"/>
        </dgm:presLayoutVars>
      </dgm:prSet>
      <dgm:spPr/>
      <dgm:t>
        <a:bodyPr/>
        <a:lstStyle/>
        <a:p>
          <a:endParaRPr lang="fr-FR"/>
        </a:p>
      </dgm:t>
    </dgm:pt>
    <dgm:pt modelId="{500E4DD9-E53D-4ED0-84DE-3D416E2B3415}" type="pres">
      <dgm:prSet presAssocID="{42045890-954F-4685-9E10-3AA074C468B5}" presName="circ4" presStyleLbl="vennNode1" presStyleIdx="3" presStyleCnt="4" custLinFactNeighborX="-1923" custLinFactNeighborY="272"/>
      <dgm:spPr/>
      <dgm:t>
        <a:bodyPr/>
        <a:lstStyle/>
        <a:p>
          <a:endParaRPr lang="fr-FR"/>
        </a:p>
      </dgm:t>
    </dgm:pt>
    <dgm:pt modelId="{9B10520A-3D6D-45C1-A613-4B700CC08FA3}" type="pres">
      <dgm:prSet presAssocID="{42045890-954F-4685-9E10-3AA074C468B5}" presName="circ4Tx" presStyleLbl="revTx" presStyleIdx="0" presStyleCnt="0">
        <dgm:presLayoutVars>
          <dgm:chMax val="0"/>
          <dgm:chPref val="0"/>
          <dgm:bulletEnabled val="1"/>
        </dgm:presLayoutVars>
      </dgm:prSet>
      <dgm:spPr/>
      <dgm:t>
        <a:bodyPr/>
        <a:lstStyle/>
        <a:p>
          <a:endParaRPr lang="fr-FR"/>
        </a:p>
      </dgm:t>
    </dgm:pt>
  </dgm:ptLst>
  <dgm:cxnLst>
    <dgm:cxn modelId="{CCEC1705-07AF-45D9-9614-A282FCFFB705}" type="presOf" srcId="{B6EF389C-FCEA-449A-9EF8-ACA8925B2D9B}" destId="{C50F93A1-5E2C-4CD7-8B0B-81AF5C8CD592}" srcOrd="0" destOrd="0" presId="urn:microsoft.com/office/officeart/2005/8/layout/venn1"/>
    <dgm:cxn modelId="{56F3F757-2F79-45B8-BE4E-2828817F06B7}" type="presOf" srcId="{FBAD73BA-9949-48C6-8568-B69DFC2B4722}" destId="{B5A9196A-4260-41C3-9A91-BC418464A2A6}" srcOrd="1" destOrd="0" presId="urn:microsoft.com/office/officeart/2005/8/layout/venn1"/>
    <dgm:cxn modelId="{1C926332-B66A-4233-9F30-DF771834E684}" srcId="{B6EF389C-FCEA-449A-9EF8-ACA8925B2D9B}" destId="{FBAD73BA-9949-48C6-8568-B69DFC2B4722}" srcOrd="1" destOrd="0" parTransId="{C57D98EA-2334-4CB7-8D3C-60E375419498}" sibTransId="{00F65C57-8847-45D8-8482-96DB9240581D}"/>
    <dgm:cxn modelId="{4AAE1F31-AA14-4440-9387-70DB08770751}" type="presOf" srcId="{FBAD73BA-9949-48C6-8568-B69DFC2B4722}" destId="{A496C0A4-6034-4AB3-9F9A-A9DF697B16BA}" srcOrd="0" destOrd="0" presId="urn:microsoft.com/office/officeart/2005/8/layout/venn1"/>
    <dgm:cxn modelId="{BD0887F5-6343-4FCA-98A9-BD925A895EF1}" type="presOf" srcId="{42045890-954F-4685-9E10-3AA074C468B5}" destId="{9B10520A-3D6D-45C1-A613-4B700CC08FA3}" srcOrd="1" destOrd="0" presId="urn:microsoft.com/office/officeart/2005/8/layout/venn1"/>
    <dgm:cxn modelId="{5BA46C4A-B18A-4A42-802F-4CE14DDAB97A}" srcId="{B6EF389C-FCEA-449A-9EF8-ACA8925B2D9B}" destId="{96A38D7A-6076-41ED-96E9-C5DD872DB7DB}" srcOrd="2" destOrd="0" parTransId="{D6BB521E-C5CB-4BC2-8AED-299D9C6C5F89}" sibTransId="{CB1FD738-F8FB-4ED1-92BF-7E4F3CCEDB90}"/>
    <dgm:cxn modelId="{D9B1F800-58AC-4E2B-ADDC-ED3C3EA9C793}" type="presOf" srcId="{42045890-954F-4685-9E10-3AA074C468B5}" destId="{500E4DD9-E53D-4ED0-84DE-3D416E2B3415}" srcOrd="0" destOrd="0" presId="urn:microsoft.com/office/officeart/2005/8/layout/venn1"/>
    <dgm:cxn modelId="{989332E3-1732-40ED-9A95-B710A957D7DF}" type="presOf" srcId="{96A38D7A-6076-41ED-96E9-C5DD872DB7DB}" destId="{4782196F-A83E-45BE-97FB-A8ED36854AB3}" srcOrd="1" destOrd="0" presId="urn:microsoft.com/office/officeart/2005/8/layout/venn1"/>
    <dgm:cxn modelId="{556A6810-6744-4AC1-9BC1-217B8B6BC78F}" srcId="{B6EF389C-FCEA-449A-9EF8-ACA8925B2D9B}" destId="{42045890-954F-4685-9E10-3AA074C468B5}" srcOrd="3" destOrd="0" parTransId="{D543659A-FA1C-4D57-A0D1-57F3C7133DD3}" sibTransId="{99FE7AED-16C0-4A14-8978-B19920CD7730}"/>
    <dgm:cxn modelId="{35594457-D90A-4C19-A049-91C4E829975B}" type="presOf" srcId="{D2D876E5-EE71-4899-8ADB-80B0AE5A2E31}" destId="{B46F3972-BAA7-4AAF-B545-FECEBC238485}" srcOrd="1" destOrd="0" presId="urn:microsoft.com/office/officeart/2005/8/layout/venn1"/>
    <dgm:cxn modelId="{7A46F68A-2B65-415B-ADA7-3253923E8639}" type="presOf" srcId="{D2D876E5-EE71-4899-8ADB-80B0AE5A2E31}" destId="{E8657EC7-B52C-4AFE-ACCD-A2DE608B3E19}" srcOrd="0" destOrd="0" presId="urn:microsoft.com/office/officeart/2005/8/layout/venn1"/>
    <dgm:cxn modelId="{D7B0E32E-EAEA-4851-8103-A748B2092F4B}" srcId="{B6EF389C-FCEA-449A-9EF8-ACA8925B2D9B}" destId="{D2D876E5-EE71-4899-8ADB-80B0AE5A2E31}" srcOrd="0" destOrd="0" parTransId="{CEE4D42C-427C-45C1-94D2-E35C79281D41}" sibTransId="{ADE5BE3B-06DF-4A37-95C6-C39686D72B04}"/>
    <dgm:cxn modelId="{F4635F1F-174A-45DC-8C6E-97B295F6A742}" type="presOf" srcId="{96A38D7A-6076-41ED-96E9-C5DD872DB7DB}" destId="{E86AFB60-F96E-4DF1-8E82-1541887A5F67}" srcOrd="0" destOrd="0" presId="urn:microsoft.com/office/officeart/2005/8/layout/venn1"/>
    <dgm:cxn modelId="{CBFEF172-4D03-403B-A7E3-DD0AAA714708}" type="presParOf" srcId="{C50F93A1-5E2C-4CD7-8B0B-81AF5C8CD592}" destId="{E8657EC7-B52C-4AFE-ACCD-A2DE608B3E19}" srcOrd="0" destOrd="0" presId="urn:microsoft.com/office/officeart/2005/8/layout/venn1"/>
    <dgm:cxn modelId="{5D105CF9-59FA-49CB-B793-2A0B0453F98F}" type="presParOf" srcId="{C50F93A1-5E2C-4CD7-8B0B-81AF5C8CD592}" destId="{B46F3972-BAA7-4AAF-B545-FECEBC238485}" srcOrd="1" destOrd="0" presId="urn:microsoft.com/office/officeart/2005/8/layout/venn1"/>
    <dgm:cxn modelId="{BFEC2A97-0271-43E0-99C9-AE28473E8BC6}" type="presParOf" srcId="{C50F93A1-5E2C-4CD7-8B0B-81AF5C8CD592}" destId="{A496C0A4-6034-4AB3-9F9A-A9DF697B16BA}" srcOrd="2" destOrd="0" presId="urn:microsoft.com/office/officeart/2005/8/layout/venn1"/>
    <dgm:cxn modelId="{83B56E3D-7AD9-4893-87B7-D15E0D1C14FF}" type="presParOf" srcId="{C50F93A1-5E2C-4CD7-8B0B-81AF5C8CD592}" destId="{B5A9196A-4260-41C3-9A91-BC418464A2A6}" srcOrd="3" destOrd="0" presId="urn:microsoft.com/office/officeart/2005/8/layout/venn1"/>
    <dgm:cxn modelId="{D64B1EC3-26F1-4C65-960D-85FAD0EFF8FD}" type="presParOf" srcId="{C50F93A1-5E2C-4CD7-8B0B-81AF5C8CD592}" destId="{E86AFB60-F96E-4DF1-8E82-1541887A5F67}" srcOrd="4" destOrd="0" presId="urn:microsoft.com/office/officeart/2005/8/layout/venn1"/>
    <dgm:cxn modelId="{1AF5222F-88CC-4EA7-9BC5-DC45DD289E2A}" type="presParOf" srcId="{C50F93A1-5E2C-4CD7-8B0B-81AF5C8CD592}" destId="{4782196F-A83E-45BE-97FB-A8ED36854AB3}" srcOrd="5" destOrd="0" presId="urn:microsoft.com/office/officeart/2005/8/layout/venn1"/>
    <dgm:cxn modelId="{1A4B9FDB-386F-4809-9AB6-5969757732BD}" type="presParOf" srcId="{C50F93A1-5E2C-4CD7-8B0B-81AF5C8CD592}" destId="{500E4DD9-E53D-4ED0-84DE-3D416E2B3415}" srcOrd="6" destOrd="0" presId="urn:microsoft.com/office/officeart/2005/8/layout/venn1"/>
    <dgm:cxn modelId="{71FF1236-3780-4D2A-9716-555FB792C0E6}" type="presParOf" srcId="{C50F93A1-5E2C-4CD7-8B0B-81AF5C8CD592}" destId="{9B10520A-3D6D-45C1-A613-4B700CC08FA3}" srcOrd="7" destOrd="0" presId="urn:microsoft.com/office/officeart/2005/8/layout/venn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8657EC7-B52C-4AFE-ACCD-A2DE608B3E19}">
      <dsp:nvSpPr>
        <dsp:cNvPr id="0" name=""/>
        <dsp:cNvSpPr/>
      </dsp:nvSpPr>
      <dsp:spPr>
        <a:xfrm>
          <a:off x="2584079" y="52919"/>
          <a:ext cx="2751840" cy="2751840"/>
        </a:xfrm>
        <a:prstGeom prst="ellipse">
          <a:avLst/>
        </a:prstGeom>
        <a:solidFill>
          <a:schemeClr val="lt1">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622300" rtl="0">
            <a:lnSpc>
              <a:spcPct val="90000"/>
            </a:lnSpc>
            <a:spcBef>
              <a:spcPct val="0"/>
            </a:spcBef>
            <a:spcAft>
              <a:spcPct val="35000"/>
            </a:spcAft>
          </a:pPr>
          <a:endParaRPr lang="fr-FR" sz="1400" kern="1200"/>
        </a:p>
      </dsp:txBody>
      <dsp:txXfrm>
        <a:off x="2901599" y="423359"/>
        <a:ext cx="2116800" cy="873180"/>
      </dsp:txXfrm>
    </dsp:sp>
    <dsp:sp modelId="{A496C0A4-6034-4AB3-9F9A-A9DF697B16BA}">
      <dsp:nvSpPr>
        <dsp:cNvPr id="0" name=""/>
        <dsp:cNvSpPr/>
      </dsp:nvSpPr>
      <dsp:spPr>
        <a:xfrm>
          <a:off x="4572030" y="1285875"/>
          <a:ext cx="2751840" cy="2751840"/>
        </a:xfrm>
        <a:prstGeom prst="ellipse">
          <a:avLst/>
        </a:prstGeom>
        <a:solidFill>
          <a:schemeClr val="lt1">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533400" rtl="0">
            <a:lnSpc>
              <a:spcPct val="90000"/>
            </a:lnSpc>
            <a:spcBef>
              <a:spcPct val="0"/>
            </a:spcBef>
            <a:spcAft>
              <a:spcPct val="35000"/>
            </a:spcAft>
          </a:pPr>
          <a:endParaRPr lang="fr-FR" sz="1200" kern="1200"/>
        </a:p>
      </dsp:txBody>
      <dsp:txXfrm>
        <a:off x="6053790" y="1603395"/>
        <a:ext cx="1058400" cy="2116800"/>
      </dsp:txXfrm>
    </dsp:sp>
    <dsp:sp modelId="{E86AFB60-F96E-4DF1-8E82-1541887A5F67}">
      <dsp:nvSpPr>
        <dsp:cNvPr id="0" name=""/>
        <dsp:cNvSpPr/>
      </dsp:nvSpPr>
      <dsp:spPr>
        <a:xfrm>
          <a:off x="2584079" y="2487240"/>
          <a:ext cx="2751840" cy="2751840"/>
        </a:xfrm>
        <a:prstGeom prst="ellipse">
          <a:avLst/>
        </a:prstGeom>
        <a:solidFill>
          <a:schemeClr val="lt1">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622300" rtl="0">
            <a:lnSpc>
              <a:spcPct val="90000"/>
            </a:lnSpc>
            <a:spcBef>
              <a:spcPct val="0"/>
            </a:spcBef>
            <a:spcAft>
              <a:spcPct val="35000"/>
            </a:spcAft>
          </a:pPr>
          <a:endParaRPr lang="fr-FR" sz="1400" kern="1200"/>
        </a:p>
      </dsp:txBody>
      <dsp:txXfrm>
        <a:off x="2901599" y="3995459"/>
        <a:ext cx="2116800" cy="873180"/>
      </dsp:txXfrm>
    </dsp:sp>
    <dsp:sp modelId="{500E4DD9-E53D-4ED0-84DE-3D416E2B3415}">
      <dsp:nvSpPr>
        <dsp:cNvPr id="0" name=""/>
        <dsp:cNvSpPr/>
      </dsp:nvSpPr>
      <dsp:spPr>
        <a:xfrm>
          <a:off x="714376" y="1285875"/>
          <a:ext cx="2751840" cy="2751840"/>
        </a:xfrm>
        <a:prstGeom prst="ellipse">
          <a:avLst/>
        </a:prstGeom>
        <a:solidFill>
          <a:schemeClr val="lt1">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2889250" rtl="0">
            <a:lnSpc>
              <a:spcPct val="90000"/>
            </a:lnSpc>
            <a:spcBef>
              <a:spcPct val="0"/>
            </a:spcBef>
            <a:spcAft>
              <a:spcPct val="35000"/>
            </a:spcAft>
          </a:pPr>
          <a:endParaRPr lang="fr-FR" sz="6500" kern="1200"/>
        </a:p>
      </dsp:txBody>
      <dsp:txXfrm>
        <a:off x="926056" y="1603395"/>
        <a:ext cx="1058400" cy="2116800"/>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2"/>
            <a:ext cx="3076363" cy="511731"/>
          </a:xfrm>
          <a:prstGeom prst="rect">
            <a:avLst/>
          </a:prstGeom>
        </p:spPr>
        <p:txBody>
          <a:bodyPr vert="horz" lIns="99030" tIns="49514" rIns="99030" bIns="49514" rtlCol="0"/>
          <a:lstStyle>
            <a:lvl1pPr algn="l">
              <a:defRPr sz="1300"/>
            </a:lvl1pPr>
          </a:lstStyle>
          <a:p>
            <a:endParaRPr lang="fr-FR"/>
          </a:p>
        </p:txBody>
      </p:sp>
      <p:sp>
        <p:nvSpPr>
          <p:cNvPr id="3" name="Espace réservé de la date 2"/>
          <p:cNvSpPr>
            <a:spLocks noGrp="1"/>
          </p:cNvSpPr>
          <p:nvPr>
            <p:ph type="dt" sz="quarter" idx="1"/>
          </p:nvPr>
        </p:nvSpPr>
        <p:spPr>
          <a:xfrm>
            <a:off x="4021294" y="2"/>
            <a:ext cx="3076363" cy="511731"/>
          </a:xfrm>
          <a:prstGeom prst="rect">
            <a:avLst/>
          </a:prstGeom>
        </p:spPr>
        <p:txBody>
          <a:bodyPr vert="horz" lIns="99030" tIns="49514" rIns="99030" bIns="49514" rtlCol="0"/>
          <a:lstStyle>
            <a:lvl1pPr algn="r">
              <a:defRPr sz="1300"/>
            </a:lvl1pPr>
          </a:lstStyle>
          <a:p>
            <a:fld id="{1FC4687F-161C-4B70-A603-E7D038C3B464}" type="datetimeFigureOut">
              <a:rPr lang="fr-FR" smtClean="0"/>
              <a:pPr/>
              <a:t>27/04/2014</a:t>
            </a:fld>
            <a:endParaRPr lang="fr-FR"/>
          </a:p>
        </p:txBody>
      </p:sp>
      <p:sp>
        <p:nvSpPr>
          <p:cNvPr id="4" name="Espace réservé du pied de page 3"/>
          <p:cNvSpPr>
            <a:spLocks noGrp="1"/>
          </p:cNvSpPr>
          <p:nvPr>
            <p:ph type="ftr" sz="quarter" idx="2"/>
          </p:nvPr>
        </p:nvSpPr>
        <p:spPr>
          <a:xfrm>
            <a:off x="0" y="9721108"/>
            <a:ext cx="3076363" cy="511731"/>
          </a:xfrm>
          <a:prstGeom prst="rect">
            <a:avLst/>
          </a:prstGeom>
        </p:spPr>
        <p:txBody>
          <a:bodyPr vert="horz" lIns="99030" tIns="49514" rIns="99030" bIns="49514" rtlCol="0" anchor="b"/>
          <a:lstStyle>
            <a:lvl1pPr algn="l">
              <a:defRPr sz="1300"/>
            </a:lvl1pPr>
          </a:lstStyle>
          <a:p>
            <a:endParaRPr lang="fr-FR"/>
          </a:p>
        </p:txBody>
      </p:sp>
      <p:sp>
        <p:nvSpPr>
          <p:cNvPr id="5" name="Espace réservé du numéro de diapositive 4"/>
          <p:cNvSpPr>
            <a:spLocks noGrp="1"/>
          </p:cNvSpPr>
          <p:nvPr>
            <p:ph type="sldNum" sz="quarter" idx="3"/>
          </p:nvPr>
        </p:nvSpPr>
        <p:spPr>
          <a:xfrm>
            <a:off x="4021294" y="9721108"/>
            <a:ext cx="3076363" cy="511731"/>
          </a:xfrm>
          <a:prstGeom prst="rect">
            <a:avLst/>
          </a:prstGeom>
        </p:spPr>
        <p:txBody>
          <a:bodyPr vert="horz" lIns="99030" tIns="49514" rIns="99030" bIns="49514" rtlCol="0" anchor="b"/>
          <a:lstStyle>
            <a:lvl1pPr algn="r">
              <a:defRPr sz="1300"/>
            </a:lvl1pPr>
          </a:lstStyle>
          <a:p>
            <a:fld id="{705A0B82-9CB0-4604-B9CE-D54C7063AC41}" type="slidenum">
              <a:rPr lang="fr-FR" smtClean="0"/>
              <a:pPr/>
              <a:t>‹N°›</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2"/>
            <a:ext cx="3076363" cy="511731"/>
          </a:xfrm>
          <a:prstGeom prst="rect">
            <a:avLst/>
          </a:prstGeom>
        </p:spPr>
        <p:txBody>
          <a:bodyPr vert="horz" lIns="99030" tIns="49514" rIns="99030" bIns="49514" rtlCol="0"/>
          <a:lstStyle>
            <a:lvl1pPr algn="l">
              <a:defRPr sz="1300"/>
            </a:lvl1pPr>
          </a:lstStyle>
          <a:p>
            <a:endParaRPr lang="fr-FR"/>
          </a:p>
        </p:txBody>
      </p:sp>
      <p:sp>
        <p:nvSpPr>
          <p:cNvPr id="3" name="Espace réservé de la date 2"/>
          <p:cNvSpPr>
            <a:spLocks noGrp="1"/>
          </p:cNvSpPr>
          <p:nvPr>
            <p:ph type="dt" idx="1"/>
          </p:nvPr>
        </p:nvSpPr>
        <p:spPr>
          <a:xfrm>
            <a:off x="4021294" y="2"/>
            <a:ext cx="3076363" cy="511731"/>
          </a:xfrm>
          <a:prstGeom prst="rect">
            <a:avLst/>
          </a:prstGeom>
        </p:spPr>
        <p:txBody>
          <a:bodyPr vert="horz" lIns="99030" tIns="49514" rIns="99030" bIns="49514" rtlCol="0"/>
          <a:lstStyle>
            <a:lvl1pPr algn="r">
              <a:defRPr sz="1300"/>
            </a:lvl1pPr>
          </a:lstStyle>
          <a:p>
            <a:fld id="{A4E9392C-570A-4F2A-AF65-907512900F67}" type="datetimeFigureOut">
              <a:rPr lang="fr-FR" smtClean="0"/>
              <a:pPr/>
              <a:t>27/04/2014</a:t>
            </a:fld>
            <a:endParaRPr lang="fr-FR"/>
          </a:p>
        </p:txBody>
      </p:sp>
      <p:sp>
        <p:nvSpPr>
          <p:cNvPr id="4" name="Espace réservé de l'image des diapositives 3"/>
          <p:cNvSpPr>
            <a:spLocks noGrp="1" noRot="1" noChangeAspect="1"/>
          </p:cNvSpPr>
          <p:nvPr>
            <p:ph type="sldImg" idx="2"/>
          </p:nvPr>
        </p:nvSpPr>
        <p:spPr>
          <a:xfrm>
            <a:off x="2220913" y="768350"/>
            <a:ext cx="2657475" cy="3836988"/>
          </a:xfrm>
          <a:prstGeom prst="rect">
            <a:avLst/>
          </a:prstGeom>
          <a:noFill/>
          <a:ln w="12700">
            <a:solidFill>
              <a:prstClr val="black"/>
            </a:solidFill>
          </a:ln>
        </p:spPr>
        <p:txBody>
          <a:bodyPr vert="horz" lIns="99030" tIns="49514" rIns="99030" bIns="49514" rtlCol="0" anchor="ctr"/>
          <a:lstStyle/>
          <a:p>
            <a:endParaRPr lang="fr-FR"/>
          </a:p>
        </p:txBody>
      </p:sp>
      <p:sp>
        <p:nvSpPr>
          <p:cNvPr id="5" name="Espace réservé des commentaires 4"/>
          <p:cNvSpPr>
            <a:spLocks noGrp="1"/>
          </p:cNvSpPr>
          <p:nvPr>
            <p:ph type="body" sz="quarter" idx="3"/>
          </p:nvPr>
        </p:nvSpPr>
        <p:spPr>
          <a:xfrm>
            <a:off x="709930" y="4861443"/>
            <a:ext cx="5679440" cy="4605576"/>
          </a:xfrm>
          <a:prstGeom prst="rect">
            <a:avLst/>
          </a:prstGeom>
        </p:spPr>
        <p:txBody>
          <a:bodyPr vert="horz" lIns="99030" tIns="49514" rIns="99030" bIns="49514"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721108"/>
            <a:ext cx="3076363" cy="511731"/>
          </a:xfrm>
          <a:prstGeom prst="rect">
            <a:avLst/>
          </a:prstGeom>
        </p:spPr>
        <p:txBody>
          <a:bodyPr vert="horz" lIns="99030" tIns="49514" rIns="99030" bIns="49514" rtlCol="0" anchor="b"/>
          <a:lstStyle>
            <a:lvl1pPr algn="l">
              <a:defRPr sz="1300"/>
            </a:lvl1pPr>
          </a:lstStyle>
          <a:p>
            <a:endParaRPr lang="fr-FR"/>
          </a:p>
        </p:txBody>
      </p:sp>
      <p:sp>
        <p:nvSpPr>
          <p:cNvPr id="7" name="Espace réservé du numéro de diapositive 6"/>
          <p:cNvSpPr>
            <a:spLocks noGrp="1"/>
          </p:cNvSpPr>
          <p:nvPr>
            <p:ph type="sldNum" sz="quarter" idx="5"/>
          </p:nvPr>
        </p:nvSpPr>
        <p:spPr>
          <a:xfrm>
            <a:off x="4021294" y="9721108"/>
            <a:ext cx="3076363" cy="511731"/>
          </a:xfrm>
          <a:prstGeom prst="rect">
            <a:avLst/>
          </a:prstGeom>
        </p:spPr>
        <p:txBody>
          <a:bodyPr vert="horz" lIns="99030" tIns="49514" rIns="99030" bIns="49514" rtlCol="0" anchor="b"/>
          <a:lstStyle>
            <a:lvl1pPr algn="r">
              <a:defRPr sz="1300"/>
            </a:lvl1pPr>
          </a:lstStyle>
          <a:p>
            <a:fld id="{D59C683D-6DE1-487C-A4E5-39225C2E06DC}"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220913" y="768350"/>
            <a:ext cx="2657475" cy="3836988"/>
          </a:xfrm>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D59C683D-6DE1-487C-A4E5-39225C2E06DC}" type="slidenum">
              <a:rPr lang="fr-FR" smtClean="0"/>
              <a:pPr/>
              <a:t>1</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220913" y="768350"/>
            <a:ext cx="2657475" cy="3836988"/>
          </a:xfrm>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D59C683D-6DE1-487C-A4E5-39225C2E06DC}" type="slidenum">
              <a:rPr lang="fr-FR" smtClean="0"/>
              <a:pPr/>
              <a:t>2</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220913" y="768350"/>
            <a:ext cx="2657475" cy="3836988"/>
          </a:xfrm>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D59C683D-6DE1-487C-A4E5-39225C2E06DC}" type="slidenum">
              <a:rPr lang="fr-FR" smtClean="0"/>
              <a:pPr/>
              <a:t>3</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220913" y="768350"/>
            <a:ext cx="2657475" cy="3836988"/>
          </a:xfrm>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D59C683D-6DE1-487C-A4E5-39225C2E06DC}" type="slidenum">
              <a:rPr lang="fr-FR" smtClean="0"/>
              <a:pPr/>
              <a:t>4</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220913" y="768350"/>
            <a:ext cx="2657475" cy="3836988"/>
          </a:xfrm>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D59C683D-6DE1-487C-A4E5-39225C2E06DC}" type="slidenum">
              <a:rPr lang="fr-FR" smtClean="0"/>
              <a:pPr/>
              <a:t>5</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220913" y="768350"/>
            <a:ext cx="2657475" cy="3836988"/>
          </a:xfrm>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D59C683D-6DE1-487C-A4E5-39225C2E06DC}" type="slidenum">
              <a:rPr lang="fr-FR" smtClean="0"/>
              <a:pPr/>
              <a:t>6</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220913" y="768350"/>
            <a:ext cx="2657475" cy="3836988"/>
          </a:xfrm>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D59C683D-6DE1-487C-A4E5-39225C2E06DC}" type="slidenum">
              <a:rPr lang="fr-FR" smtClean="0"/>
              <a:pPr/>
              <a:t>7</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220913" y="768350"/>
            <a:ext cx="2657475" cy="3836988"/>
          </a:xfrm>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D59C683D-6DE1-487C-A4E5-39225C2E06DC}" type="slidenum">
              <a:rPr lang="fr-FR" smtClean="0"/>
              <a:pPr/>
              <a:t>8</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2" y="3077284"/>
            <a:ext cx="5829300" cy="2123369"/>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11B283B4-0259-4216-A588-58E3AE2E0D1A}" type="datetimeFigureOut">
              <a:rPr lang="fr-FR" smtClean="0"/>
              <a:pPr/>
              <a:t>27/04/2014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D16E9BE-D517-4E26-9A8A-312AA2EEB97D}" type="slidenum">
              <a:rPr lang="fr-FR" smtClean="0"/>
              <a:pPr/>
              <a:t>‹N°›</a:t>
            </a:fld>
            <a:endParaRPr lang="fr-FR"/>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1B283B4-0259-4216-A588-58E3AE2E0D1A}" type="datetimeFigureOut">
              <a:rPr lang="fr-FR" smtClean="0"/>
              <a:pPr/>
              <a:t>27/04/2014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D16E9BE-D517-4E26-9A8A-312AA2EEB97D}" type="slidenum">
              <a:rPr lang="fr-FR" smtClean="0"/>
              <a:pPr/>
              <a:t>‹N°›</a:t>
            </a:fld>
            <a:endParaRPr lang="fr-FR"/>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972050" y="396704"/>
            <a:ext cx="1543051" cy="8452202"/>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342901" y="396704"/>
            <a:ext cx="4514851" cy="8452202"/>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1B283B4-0259-4216-A588-58E3AE2E0D1A}" type="datetimeFigureOut">
              <a:rPr lang="fr-FR" smtClean="0"/>
              <a:pPr/>
              <a:t>27/04/2014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D16E9BE-D517-4E26-9A8A-312AA2EEB97D}" type="slidenum">
              <a:rPr lang="fr-FR" smtClean="0"/>
              <a:pPr/>
              <a:t>‹N°›</a:t>
            </a:fld>
            <a:endParaRPr lang="fr-FR"/>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1B283B4-0259-4216-A588-58E3AE2E0D1A}" type="datetimeFigureOut">
              <a:rPr lang="fr-FR" smtClean="0"/>
              <a:pPr/>
              <a:t>27/04/2014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D16E9BE-D517-4E26-9A8A-312AA2EEB97D}" type="slidenum">
              <a:rPr lang="fr-FR" smtClean="0"/>
              <a:pPr/>
              <a:t>‹N°›</a:t>
            </a:fld>
            <a:endParaRPr lang="fr-FR"/>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6365522"/>
            <a:ext cx="5829300" cy="1967442"/>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541735" y="4198590"/>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11B283B4-0259-4216-A588-58E3AE2E0D1A}" type="datetimeFigureOut">
              <a:rPr lang="fr-FR" smtClean="0"/>
              <a:pPr/>
              <a:t>27/04/2014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D16E9BE-D517-4E26-9A8A-312AA2EEB97D}" type="slidenum">
              <a:rPr lang="fr-FR" smtClean="0"/>
              <a:pPr/>
              <a:t>‹N°›</a:t>
            </a:fld>
            <a:endParaRPr lang="fr-FR"/>
          </a:p>
        </p:txBody>
      </p:sp>
    </p:spTree>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342902" y="2311405"/>
            <a:ext cx="3028951"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3486151" y="2311405"/>
            <a:ext cx="3028951"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11B283B4-0259-4216-A588-58E3AE2E0D1A}" type="datetimeFigureOut">
              <a:rPr lang="fr-FR" smtClean="0"/>
              <a:pPr/>
              <a:t>27/04/2014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D16E9BE-D517-4E26-9A8A-312AA2EEB97D}" type="slidenum">
              <a:rPr lang="fr-FR" smtClean="0"/>
              <a:pPr/>
              <a:t>‹N°›</a:t>
            </a:fld>
            <a:endParaRPr lang="fr-FR"/>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11B283B4-0259-4216-A588-58E3AE2E0D1A}" type="datetimeFigureOut">
              <a:rPr lang="fr-FR" smtClean="0"/>
              <a:pPr/>
              <a:t>27/04/2014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D16E9BE-D517-4E26-9A8A-312AA2EEB97D}" type="slidenum">
              <a:rPr lang="fr-FR" smtClean="0"/>
              <a:pPr/>
              <a:t>‹N°›</a:t>
            </a:fld>
            <a:endParaRPr lang="fr-FR"/>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11B283B4-0259-4216-A588-58E3AE2E0D1A}" type="datetimeFigureOut">
              <a:rPr lang="fr-FR" smtClean="0"/>
              <a:pPr/>
              <a:t>27/04/2014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D16E9BE-D517-4E26-9A8A-312AA2EEB97D}" type="slidenum">
              <a:rPr lang="fr-FR" smtClean="0"/>
              <a:pPr/>
              <a:t>‹N°›</a:t>
            </a:fld>
            <a:endParaRPr lang="fr-FR"/>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1B283B4-0259-4216-A588-58E3AE2E0D1A}" type="datetimeFigureOut">
              <a:rPr lang="fr-FR" smtClean="0"/>
              <a:pPr/>
              <a:t>27/04/2014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D16E9BE-D517-4E26-9A8A-312AA2EEB97D}" type="slidenum">
              <a:rPr lang="fr-FR" smtClean="0"/>
              <a:pPr/>
              <a:t>‹N°›</a:t>
            </a:fld>
            <a:endParaRPr lang="fr-FR"/>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1" y="394406"/>
            <a:ext cx="2256235" cy="1678517"/>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2681287" y="394410"/>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342901" y="2072927"/>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1B283B4-0259-4216-A588-58E3AE2E0D1A}" type="datetimeFigureOut">
              <a:rPr lang="fr-FR" smtClean="0"/>
              <a:pPr/>
              <a:t>27/04/2014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D16E9BE-D517-4E26-9A8A-312AA2EEB97D}" type="slidenum">
              <a:rPr lang="fr-FR" smtClean="0"/>
              <a:pPr/>
              <a:t>‹N°›</a:t>
            </a:fld>
            <a:endParaRPr lang="fr-FR"/>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934204"/>
            <a:ext cx="4114800" cy="818622"/>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344216" y="7752826"/>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1B283B4-0259-4216-A588-58E3AE2E0D1A}" type="datetimeFigureOut">
              <a:rPr lang="fr-FR" smtClean="0"/>
              <a:pPr/>
              <a:t>27/04/2014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D16E9BE-D517-4E26-9A8A-312AA2EEB97D}" type="slidenum">
              <a:rPr lang="fr-FR" smtClean="0"/>
              <a:pPr/>
              <a:t>‹N°›</a:t>
            </a:fld>
            <a:endParaRPr lang="fr-FR"/>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2">
        <a:schemeClr val="bg2"/>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1" y="396699"/>
            <a:ext cx="6172200" cy="1651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342901" y="2311405"/>
            <a:ext cx="6172200" cy="6537502"/>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342900" y="9181399"/>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11B283B4-0259-4216-A588-58E3AE2E0D1A}" type="datetimeFigureOut">
              <a:rPr lang="fr-FR" smtClean="0"/>
              <a:pPr/>
              <a:t>27/04/2014</a:t>
            </a:fld>
            <a:endParaRPr lang="fr-FR"/>
          </a:p>
        </p:txBody>
      </p:sp>
      <p:sp>
        <p:nvSpPr>
          <p:cNvPr id="5" name="Espace réservé du pied de page 4"/>
          <p:cNvSpPr>
            <a:spLocks noGrp="1"/>
          </p:cNvSpPr>
          <p:nvPr>
            <p:ph type="ftr" sz="quarter" idx="3"/>
          </p:nvPr>
        </p:nvSpPr>
        <p:spPr>
          <a:xfrm>
            <a:off x="2343152" y="9181399"/>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4914900" y="9181399"/>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2D16E9BE-D517-4E26-9A8A-312AA2EEB97D}" type="slidenum">
              <a:rPr lang="fr-FR" smtClean="0"/>
              <a:pPr/>
              <a:t>‹N°›</a:t>
            </a:fld>
            <a:endParaRPr lang="fr-F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dissolv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diagramData" Target="../diagrams/data1.xml"/><Relationship Id="rId7"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ctrTitle" idx="4294967295"/>
          </p:nvPr>
        </p:nvSpPr>
        <p:spPr bwMode="auto">
          <a:xfrm>
            <a:off x="357166" y="4595810"/>
            <a:ext cx="6202363" cy="3123932"/>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fr-FR" sz="2000" b="0" i="1" u="none" strike="noStrike" cap="none" normalizeH="0" dirty="0" smtClean="0">
                <a:ln>
                  <a:noFill/>
                </a:ln>
                <a:solidFill>
                  <a:srgbClr val="A50021"/>
                </a:solidFill>
                <a:effectLst/>
                <a:latin typeface="Arial" pitchFamily="34" charset="0"/>
                <a:ea typeface="Times New Roman" pitchFamily="18" charset="0"/>
                <a:cs typeface="Arial" pitchFamily="34" charset="0"/>
              </a:rPr>
              <a:t/>
            </a:r>
            <a:br>
              <a:rPr kumimoji="0" lang="fr-FR" sz="2000" b="0" i="1" u="none" strike="noStrike" cap="none" normalizeH="0" dirty="0" smtClean="0">
                <a:ln>
                  <a:noFill/>
                </a:ln>
                <a:solidFill>
                  <a:srgbClr val="A50021"/>
                </a:solidFill>
                <a:effectLst/>
                <a:latin typeface="Arial" pitchFamily="34" charset="0"/>
                <a:ea typeface="Times New Roman" pitchFamily="18" charset="0"/>
                <a:cs typeface="Arial" pitchFamily="34" charset="0"/>
              </a:rPr>
            </a:br>
            <a:r>
              <a:rPr lang="fr-FR" sz="2000" i="1" dirty="0" smtClean="0">
                <a:solidFill>
                  <a:srgbClr val="A50021"/>
                </a:solidFill>
                <a:latin typeface="Arial" pitchFamily="34" charset="0"/>
                <a:ea typeface="Times New Roman" pitchFamily="18" charset="0"/>
                <a:cs typeface="Arial" pitchFamily="34" charset="0"/>
              </a:rPr>
              <a:t/>
            </a:r>
            <a:br>
              <a:rPr lang="fr-FR" sz="2000" i="1" dirty="0" smtClean="0">
                <a:solidFill>
                  <a:srgbClr val="A50021"/>
                </a:solidFill>
                <a:latin typeface="Arial" pitchFamily="34" charset="0"/>
                <a:ea typeface="Times New Roman" pitchFamily="18" charset="0"/>
                <a:cs typeface="Arial" pitchFamily="34" charset="0"/>
              </a:rPr>
            </a:br>
            <a:r>
              <a:rPr lang="fr-FR" sz="2000" i="1" dirty="0" smtClean="0">
                <a:solidFill>
                  <a:srgbClr val="A50021"/>
                </a:solidFill>
                <a:latin typeface="Arial" pitchFamily="34" charset="0"/>
                <a:ea typeface="Times New Roman" pitchFamily="18" charset="0"/>
                <a:cs typeface="Arial" pitchFamily="34" charset="0"/>
              </a:rPr>
              <a:t/>
            </a:r>
            <a:br>
              <a:rPr lang="fr-FR" sz="2000" i="1" dirty="0" smtClean="0">
                <a:solidFill>
                  <a:srgbClr val="A50021"/>
                </a:solidFill>
                <a:latin typeface="Arial" pitchFamily="34" charset="0"/>
                <a:ea typeface="Times New Roman" pitchFamily="18" charset="0"/>
                <a:cs typeface="Arial" pitchFamily="34" charset="0"/>
              </a:rPr>
            </a:br>
            <a:r>
              <a:rPr kumimoji="0" lang="tr-TR" sz="2000" b="0" i="1" u="none" strike="noStrike" cap="none" normalizeH="0" dirty="0" smtClean="0">
                <a:ln>
                  <a:noFill/>
                </a:ln>
                <a:solidFill>
                  <a:srgbClr val="A50021"/>
                </a:solidFill>
                <a:effectLst/>
                <a:latin typeface="Arial" pitchFamily="34" charset="0"/>
                <a:ea typeface="Times New Roman" pitchFamily="18" charset="0"/>
                <a:cs typeface="Arial" pitchFamily="34" charset="0"/>
              </a:rPr>
              <a:t>TRANSPORT &amp; INTERNATIONAL LOGISTICS</a:t>
            </a:r>
            <a:r>
              <a:rPr kumimoji="0" lang="fr-FR" sz="2000" b="0" i="1" u="none" strike="noStrike" cap="none" normalizeH="0" dirty="0" smtClean="0">
                <a:ln>
                  <a:noFill/>
                </a:ln>
                <a:solidFill>
                  <a:srgbClr val="A50021"/>
                </a:solidFill>
                <a:effectLst/>
                <a:latin typeface="Arial" pitchFamily="34" charset="0"/>
                <a:ea typeface="Times New Roman" pitchFamily="18" charset="0"/>
                <a:cs typeface="Arial" pitchFamily="34" charset="0"/>
              </a:rPr>
              <a:t/>
            </a:r>
            <a:br>
              <a:rPr kumimoji="0" lang="fr-FR" sz="2000" b="0" i="1" u="none" strike="noStrike" cap="none" normalizeH="0" dirty="0" smtClean="0">
                <a:ln>
                  <a:noFill/>
                </a:ln>
                <a:solidFill>
                  <a:srgbClr val="A50021"/>
                </a:solidFill>
                <a:effectLst/>
                <a:latin typeface="Arial" pitchFamily="34" charset="0"/>
                <a:ea typeface="Times New Roman" pitchFamily="18" charset="0"/>
                <a:cs typeface="Arial" pitchFamily="34" charset="0"/>
              </a:rPr>
            </a:br>
            <a:r>
              <a:rPr kumimoji="0" lang="fr-FR" sz="2000" b="0" i="1" u="none" strike="noStrike" cap="none" normalizeH="0" dirty="0" smtClean="0">
                <a:ln>
                  <a:noFill/>
                </a:ln>
                <a:solidFill>
                  <a:srgbClr val="A50021"/>
                </a:solidFill>
                <a:effectLst/>
                <a:latin typeface="Arial" pitchFamily="34" charset="0"/>
                <a:ea typeface="Times New Roman" pitchFamily="18" charset="0"/>
                <a:cs typeface="Arial" pitchFamily="34" charset="0"/>
              </a:rPr>
              <a:t/>
            </a:r>
            <a:br>
              <a:rPr kumimoji="0" lang="fr-FR" sz="2000" b="0" i="1" u="none" strike="noStrike" cap="none" normalizeH="0" dirty="0" smtClean="0">
                <a:ln>
                  <a:noFill/>
                </a:ln>
                <a:solidFill>
                  <a:srgbClr val="A50021"/>
                </a:solidFill>
                <a:effectLst/>
                <a:latin typeface="Arial" pitchFamily="34" charset="0"/>
                <a:ea typeface="Times New Roman" pitchFamily="18" charset="0"/>
                <a:cs typeface="Arial" pitchFamily="34" charset="0"/>
              </a:rPr>
            </a:br>
            <a:endParaRPr kumimoji="0" lang="fr-FR" sz="2000" b="0" i="0" u="none" strike="noStrike" cap="none" normalizeH="0" dirty="0" smtClean="0">
              <a:ln>
                <a:noFill/>
              </a:ln>
              <a:solidFill>
                <a:schemeClr val="tx1"/>
              </a:solidFill>
              <a:effectLst/>
              <a:latin typeface="Arial" pitchFamily="34" charset="0"/>
              <a:cs typeface="Arial" pitchFamily="34" charset="0"/>
            </a:endParaRPr>
          </a:p>
          <a:p>
            <a:pPr lvl="0" eaLnBrk="0" fontAlgn="base" hangingPunct="0">
              <a:spcAft>
                <a:spcPct val="0"/>
              </a:spcAft>
            </a:pPr>
            <a:r>
              <a:rPr lang="fr-FR" sz="2000" b="1" dirty="0" err="1" smtClean="0"/>
              <a:t>Another</a:t>
            </a:r>
            <a:r>
              <a:rPr lang="fr-FR" sz="2000" b="1" dirty="0" smtClean="0"/>
              <a:t> vision of transport</a:t>
            </a:r>
            <a:r>
              <a:rPr kumimoji="0" lang="fr-FR" sz="2000" b="1" i="0" u="none" strike="noStrike" cap="none" normalizeH="0" dirty="0" smtClean="0">
                <a:ln>
                  <a:noFill/>
                </a:ln>
                <a:solidFill>
                  <a:schemeClr val="tx1"/>
                </a:solidFill>
                <a:effectLst>
                  <a:outerShdw blurRad="38100" dist="38100" dir="2700000" algn="tl">
                    <a:srgbClr val="C0C0C0"/>
                  </a:outerShdw>
                </a:effectLst>
                <a:latin typeface="Times New Roman" pitchFamily="18" charset="0"/>
                <a:cs typeface="Times New Roman" pitchFamily="18" charset="0"/>
              </a:rPr>
              <a:t/>
            </a:r>
            <a:br>
              <a:rPr kumimoji="0" lang="fr-FR" sz="2000" b="1" i="0" u="none" strike="noStrike" cap="none" normalizeH="0" dirty="0" smtClean="0">
                <a:ln>
                  <a:noFill/>
                </a:ln>
                <a:solidFill>
                  <a:schemeClr val="tx1"/>
                </a:solidFill>
                <a:effectLst>
                  <a:outerShdw blurRad="38100" dist="38100" dir="2700000" algn="tl">
                    <a:srgbClr val="C0C0C0"/>
                  </a:outerShdw>
                </a:effectLst>
                <a:latin typeface="Times New Roman" pitchFamily="18" charset="0"/>
                <a:cs typeface="Times New Roman" pitchFamily="18" charset="0"/>
              </a:rPr>
            </a:br>
            <a:r>
              <a:rPr lang="fr-FR" sz="2000" b="1" dirty="0" smtClean="0">
                <a:effectLst>
                  <a:outerShdw blurRad="38100" dist="38100" dir="2700000" algn="tl">
                    <a:srgbClr val="C0C0C0"/>
                  </a:outerShdw>
                </a:effectLst>
                <a:latin typeface="Times New Roman" pitchFamily="18" charset="0"/>
                <a:cs typeface="Times New Roman" pitchFamily="18" charset="0"/>
              </a:rPr>
              <a:t/>
            </a:r>
            <a:br>
              <a:rPr lang="fr-FR" sz="2000" b="1" dirty="0" smtClean="0">
                <a:effectLst>
                  <a:outerShdw blurRad="38100" dist="38100" dir="2700000" algn="tl">
                    <a:srgbClr val="C0C0C0"/>
                  </a:outerShdw>
                </a:effectLst>
                <a:latin typeface="Times New Roman" pitchFamily="18" charset="0"/>
                <a:cs typeface="Times New Roman" pitchFamily="18" charset="0"/>
              </a:rPr>
            </a:br>
            <a:endParaRPr kumimoji="0" lang="en-GB" sz="2000" b="0" i="0" u="none" strike="noStrike" cap="none" normalizeH="0" dirty="0" smtClean="0">
              <a:ln>
                <a:noFill/>
              </a:ln>
              <a:solidFill>
                <a:schemeClr val="tx1"/>
              </a:solidFill>
              <a:effectLst>
                <a:outerShdw blurRad="38100" dist="38100" dir="2700000" algn="tl">
                  <a:srgbClr val="C0C0C0"/>
                </a:outerShdw>
              </a:effectLst>
              <a:latin typeface="Times"/>
              <a:cs typeface="Times New Roman" pitchFamily="18" charset="0"/>
            </a:endParaRPr>
          </a:p>
          <a:p>
            <a:pPr lvl="0" eaLnBrk="0" fontAlgn="base" hangingPunct="0">
              <a:spcAft>
                <a:spcPct val="0"/>
              </a:spcAft>
            </a:pPr>
            <a:r>
              <a:rPr lang="en-US" sz="2000" i="1" dirty="0" smtClean="0"/>
              <a:t>Give your goods bodyguards it deserves</a:t>
            </a:r>
            <a:endParaRPr kumimoji="0" lang="en-GB" sz="2000" b="0" i="1" u="none" strike="noStrike" cap="none" normalizeH="0" dirty="0" smtClean="0">
              <a:ln>
                <a:noFill/>
              </a:ln>
              <a:solidFill>
                <a:schemeClr val="tx1"/>
              </a:solidFill>
              <a:effectLst/>
              <a:latin typeface="Arial" pitchFamily="34" charset="0"/>
              <a:cs typeface="Arial" pitchFamily="34" charset="0"/>
            </a:endParaRPr>
          </a:p>
        </p:txBody>
      </p:sp>
      <p:pic>
        <p:nvPicPr>
          <p:cNvPr id="5" name="Image 4" descr="logo-final7 (2).JPG"/>
          <p:cNvPicPr/>
          <p:nvPr/>
        </p:nvPicPr>
        <p:blipFill>
          <a:blip r:embed="rId3" cstate="print"/>
          <a:stretch>
            <a:fillRect/>
          </a:stretch>
        </p:blipFill>
        <p:spPr>
          <a:xfrm>
            <a:off x="857234" y="928660"/>
            <a:ext cx="5242127" cy="3405211"/>
          </a:xfrm>
          <a:prstGeom prst="ellipse">
            <a:avLst/>
          </a:prstGeom>
          <a:ln w="3175" cap="sq">
            <a:solidFill>
              <a:schemeClr val="tx2"/>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ransition spd="med">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685800" y="206374"/>
            <a:ext cx="6172200" cy="2317733"/>
          </a:xfrm>
        </p:spPr>
        <p:txBody>
          <a:bodyPr>
            <a:normAutofit/>
          </a:bodyPr>
          <a:lstStyle/>
          <a:p>
            <a:r>
              <a:rPr lang="fr-FR" sz="4800" b="1" u="sng" dirty="0" smtClean="0"/>
              <a:t/>
            </a:r>
            <a:br>
              <a:rPr lang="fr-FR" sz="4800" b="1" u="sng" dirty="0" smtClean="0"/>
            </a:br>
            <a:r>
              <a:rPr lang="fr-FR" sz="4000" b="1" i="1" u="sng" dirty="0" smtClean="0"/>
              <a:t/>
            </a:r>
            <a:br>
              <a:rPr lang="fr-FR" sz="4000" b="1" i="1" u="sng" dirty="0" smtClean="0"/>
            </a:br>
            <a:endParaRPr lang="fr-FR" sz="4000" b="1" i="1" dirty="0">
              <a:solidFill>
                <a:srgbClr val="A50021"/>
              </a:solidFill>
              <a:latin typeface="Vladimir Script" pitchFamily="66" charset="0"/>
            </a:endParaRPr>
          </a:p>
        </p:txBody>
      </p:sp>
      <p:sp>
        <p:nvSpPr>
          <p:cNvPr id="3" name="Espace réservé du contenu 2"/>
          <p:cNvSpPr>
            <a:spLocks noGrp="1"/>
          </p:cNvSpPr>
          <p:nvPr>
            <p:ph idx="4294967295"/>
          </p:nvPr>
        </p:nvSpPr>
        <p:spPr>
          <a:xfrm>
            <a:off x="500042" y="1523976"/>
            <a:ext cx="5500726" cy="6643734"/>
          </a:xfrm>
        </p:spPr>
        <p:txBody>
          <a:bodyPr>
            <a:normAutofit fontScale="25000" lnSpcReduction="20000"/>
          </a:bodyPr>
          <a:lstStyle/>
          <a:p>
            <a:pPr>
              <a:buNone/>
            </a:pPr>
            <a:r>
              <a:rPr lang="fr-FR" sz="2000" dirty="0" smtClean="0"/>
              <a:t>	</a:t>
            </a:r>
            <a:endParaRPr lang="fr-FR" sz="2000" dirty="0" smtClean="0">
              <a:latin typeface="Sylfaen" pitchFamily="18" charset="0"/>
            </a:endParaRPr>
          </a:p>
          <a:p>
            <a:pPr algn="ctr">
              <a:buNone/>
            </a:pPr>
            <a:r>
              <a:rPr lang="fr-FR" sz="17600" b="1" i="1" dirty="0" smtClean="0">
                <a:solidFill>
                  <a:srgbClr val="A50021"/>
                </a:solidFill>
                <a:latin typeface="+mj-lt"/>
              </a:rPr>
              <a:t>WHO </a:t>
            </a:r>
            <a:r>
              <a:rPr lang="fr-FR" sz="17600" b="1" i="1" dirty="0" smtClean="0">
                <a:solidFill>
                  <a:srgbClr val="A50021"/>
                </a:solidFill>
                <a:latin typeface="+mj-lt"/>
              </a:rPr>
              <a:t>ARE WE ?</a:t>
            </a:r>
          </a:p>
          <a:p>
            <a:pPr algn="ctr">
              <a:buNone/>
            </a:pPr>
            <a:endParaRPr lang="en-US" sz="2200" dirty="0" smtClean="0">
              <a:latin typeface="Sylfaen" pitchFamily="18" charset="0"/>
            </a:endParaRPr>
          </a:p>
          <a:p>
            <a:pPr algn="ctr">
              <a:buNone/>
            </a:pPr>
            <a:endParaRPr lang="en-US" sz="2200" dirty="0" smtClean="0">
              <a:latin typeface="Sylfaen" pitchFamily="18" charset="0"/>
            </a:endParaRPr>
          </a:p>
          <a:p>
            <a:pPr marL="324000" indent="-360000" algn="just">
              <a:lnSpc>
                <a:spcPct val="120000"/>
              </a:lnSpc>
              <a:spcBef>
                <a:spcPts val="600"/>
              </a:spcBef>
              <a:buNone/>
            </a:pPr>
            <a:r>
              <a:rPr lang="en-US" sz="6400" b="1" dirty="0" smtClean="0">
                <a:latin typeface="+mj-lt"/>
              </a:rPr>
              <a:t>	ISK TRANSIT goals </a:t>
            </a:r>
            <a:r>
              <a:rPr lang="en-US" sz="6400" b="1" dirty="0" smtClean="0">
                <a:latin typeface="+mj-lt"/>
              </a:rPr>
              <a:t>have been focused in </a:t>
            </a:r>
            <a:r>
              <a:rPr lang="en-US" sz="6400" b="1" dirty="0" smtClean="0">
                <a:latin typeface="+mj-lt"/>
              </a:rPr>
              <a:t>delivering </a:t>
            </a:r>
            <a:r>
              <a:rPr lang="en-US" sz="6400" b="1" dirty="0" smtClean="0">
                <a:latin typeface="+mj-lt"/>
              </a:rPr>
              <a:t>personalized service, exceptional quality and superior value to each and every one of our customers. These goals will remain unchanged to the ever transforming environment and market stability.</a:t>
            </a:r>
          </a:p>
          <a:p>
            <a:pPr marL="324000" indent="-360000" algn="just">
              <a:lnSpc>
                <a:spcPct val="120000"/>
              </a:lnSpc>
              <a:spcBef>
                <a:spcPts val="600"/>
              </a:spcBef>
              <a:buNone/>
            </a:pPr>
            <a:endParaRPr lang="en-US" sz="6400" b="1" dirty="0" smtClean="0">
              <a:latin typeface="+mj-lt"/>
            </a:endParaRPr>
          </a:p>
          <a:p>
            <a:pPr marL="324000" indent="-360000" algn="just">
              <a:lnSpc>
                <a:spcPct val="120000"/>
              </a:lnSpc>
              <a:spcBef>
                <a:spcPts val="600"/>
              </a:spcBef>
              <a:buNone/>
            </a:pPr>
            <a:r>
              <a:rPr lang="en-US" sz="6400" b="1" dirty="0" smtClean="0">
                <a:latin typeface="+mj-lt"/>
              </a:rPr>
              <a:t>	We </a:t>
            </a:r>
            <a:r>
              <a:rPr lang="en-US" sz="6400" b="1" dirty="0" smtClean="0">
                <a:latin typeface="+mj-lt"/>
              </a:rPr>
              <a:t>are very proud of our flexibility to quickly adapt to our customers changing need. By investing in the best people, the latest technologies and innovative solutions, we are committed to being the strongest link for all of your transportation, distribution and warehousing needs. </a:t>
            </a:r>
          </a:p>
          <a:p>
            <a:pPr marL="324000" indent="-360000" algn="just">
              <a:lnSpc>
                <a:spcPct val="120000"/>
              </a:lnSpc>
              <a:spcBef>
                <a:spcPts val="600"/>
              </a:spcBef>
              <a:buNone/>
            </a:pPr>
            <a:endParaRPr lang="en-US" sz="6400" b="1" dirty="0" smtClean="0">
              <a:latin typeface="+mj-lt"/>
            </a:endParaRPr>
          </a:p>
          <a:p>
            <a:pPr marL="324000" indent="-360000" algn="just">
              <a:lnSpc>
                <a:spcPct val="120000"/>
              </a:lnSpc>
              <a:spcBef>
                <a:spcPts val="600"/>
              </a:spcBef>
              <a:buNone/>
            </a:pPr>
            <a:r>
              <a:rPr lang="en-US" sz="6400" b="1" dirty="0" smtClean="0">
                <a:latin typeface="+mj-lt"/>
              </a:rPr>
              <a:t>	We </a:t>
            </a:r>
            <a:r>
              <a:rPr lang="en-US" sz="6400" b="1" dirty="0" smtClean="0">
                <a:latin typeface="+mj-lt"/>
              </a:rPr>
              <a:t>are convinced that a successful organization are built on strong leadership, consistency of purpose, innovation, professionalism, customer focus and result orientation. Our well-trained and experienced employees are our greatest asset. We have a relationship-focused operation offering sound logistic solutions with every client and our team is dedicated to make sure you receive the absolute best service </a:t>
            </a:r>
            <a:r>
              <a:rPr lang="en-US" sz="6400" b="1" dirty="0" smtClean="0">
                <a:latin typeface="+mj-lt"/>
              </a:rPr>
              <a:t>for your </a:t>
            </a:r>
            <a:r>
              <a:rPr lang="en-US" sz="6400" b="1" dirty="0" smtClean="0">
                <a:latin typeface="+mj-lt"/>
              </a:rPr>
              <a:t>logistic needs</a:t>
            </a:r>
            <a:r>
              <a:rPr lang="en-US" sz="6400" dirty="0" smtClean="0">
                <a:latin typeface="+mj-lt"/>
              </a:rPr>
              <a:t>. </a:t>
            </a:r>
            <a:r>
              <a:rPr lang="fr-FR" sz="6400" dirty="0" smtClean="0">
                <a:latin typeface="+mj-lt"/>
              </a:rPr>
              <a:t/>
            </a:r>
            <a:br>
              <a:rPr lang="fr-FR" sz="6400" dirty="0" smtClean="0">
                <a:latin typeface="+mj-lt"/>
              </a:rPr>
            </a:br>
            <a:r>
              <a:rPr lang="fr-FR" sz="7200" dirty="0" smtClean="0">
                <a:latin typeface="+mj-lt"/>
              </a:rPr>
              <a:t/>
            </a:r>
            <a:br>
              <a:rPr lang="fr-FR" sz="7200" dirty="0" smtClean="0">
                <a:latin typeface="+mj-lt"/>
              </a:rPr>
            </a:br>
            <a:r>
              <a:rPr lang="fr-FR" sz="7200" dirty="0" smtClean="0">
                <a:latin typeface="+mj-lt"/>
              </a:rPr>
              <a:t> </a:t>
            </a:r>
            <a:r>
              <a:rPr lang="fr-FR" sz="2200" dirty="0" smtClean="0">
                <a:latin typeface="+mj-lt"/>
              </a:rPr>
              <a:t/>
            </a:r>
            <a:br>
              <a:rPr lang="fr-FR" sz="2200" dirty="0" smtClean="0">
                <a:latin typeface="+mj-lt"/>
              </a:rPr>
            </a:br>
            <a:r>
              <a:rPr lang="fr-FR" sz="2200" dirty="0" smtClean="0">
                <a:latin typeface="+mj-lt"/>
              </a:rPr>
              <a:t> </a:t>
            </a:r>
            <a:r>
              <a:rPr lang="fr-FR" sz="2200" dirty="0" smtClean="0">
                <a:solidFill>
                  <a:schemeClr val="bg1"/>
                </a:solidFill>
                <a:latin typeface="+mj-lt"/>
              </a:rPr>
              <a:t>	</a:t>
            </a:r>
          </a:p>
          <a:p>
            <a:pPr>
              <a:buNone/>
            </a:pPr>
            <a:endParaRPr lang="fr-FR" sz="2200" dirty="0" smtClean="0">
              <a:solidFill>
                <a:schemeClr val="bg1"/>
              </a:solidFill>
              <a:latin typeface="+mj-lt"/>
            </a:endParaRPr>
          </a:p>
          <a:p>
            <a:pPr>
              <a:buNone/>
            </a:pPr>
            <a:endParaRPr lang="fr-FR" sz="2000" dirty="0" smtClean="0">
              <a:solidFill>
                <a:schemeClr val="bg1"/>
              </a:solidFill>
            </a:endParaRPr>
          </a:p>
          <a:p>
            <a:pPr>
              <a:buNone/>
            </a:pPr>
            <a:endParaRPr lang="fr-FR" sz="2000" dirty="0" smtClean="0">
              <a:solidFill>
                <a:schemeClr val="bg1"/>
              </a:solidFill>
            </a:endParaRPr>
          </a:p>
          <a:p>
            <a:pPr>
              <a:buNone/>
            </a:pPr>
            <a:r>
              <a:rPr lang="fr-FR" sz="2000" dirty="0" smtClean="0">
                <a:solidFill>
                  <a:schemeClr val="bg1"/>
                </a:solidFill>
              </a:rPr>
              <a:t>	</a:t>
            </a:r>
            <a:endParaRPr lang="fr-FR" sz="2000" dirty="0">
              <a:solidFill>
                <a:schemeClr val="bg2">
                  <a:lumMod val="40000"/>
                  <a:lumOff val="60000"/>
                </a:schemeClr>
              </a:solidFill>
            </a:endParaRPr>
          </a:p>
        </p:txBody>
      </p:sp>
      <p:pic>
        <p:nvPicPr>
          <p:cNvPr id="5" name="Image 4" descr="logo-final7 (2).JPG"/>
          <p:cNvPicPr/>
          <p:nvPr/>
        </p:nvPicPr>
        <p:blipFill>
          <a:blip r:embed="rId3" cstate="print"/>
          <a:stretch>
            <a:fillRect/>
          </a:stretch>
        </p:blipFill>
        <p:spPr>
          <a:xfrm>
            <a:off x="0" y="238092"/>
            <a:ext cx="1928802" cy="1023910"/>
          </a:xfrm>
          <a:prstGeom prst="ellipse">
            <a:avLst/>
          </a:prstGeom>
          <a:ln w="3175" cap="sq">
            <a:solidFill>
              <a:schemeClr val="tx2"/>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42901" y="396699"/>
            <a:ext cx="6172200" cy="1055839"/>
          </a:xfrm>
        </p:spPr>
        <p:txBody>
          <a:bodyPr>
            <a:normAutofit fontScale="90000"/>
          </a:bodyPr>
          <a:lstStyle/>
          <a:p>
            <a:r>
              <a:rPr lang="fr-FR" b="1" u="sng" dirty="0" smtClean="0">
                <a:solidFill>
                  <a:srgbClr val="990033"/>
                </a:solidFill>
              </a:rPr>
              <a:t/>
            </a:r>
            <a:br>
              <a:rPr lang="fr-FR" b="1" u="sng" dirty="0" smtClean="0">
                <a:solidFill>
                  <a:srgbClr val="990033"/>
                </a:solidFill>
              </a:rPr>
            </a:br>
            <a:r>
              <a:rPr lang="fr-FR" b="1" u="sng" dirty="0" smtClean="0">
                <a:solidFill>
                  <a:srgbClr val="990033"/>
                </a:solidFill>
              </a:rPr>
              <a:t/>
            </a:r>
            <a:br>
              <a:rPr lang="fr-FR" b="1" u="sng" dirty="0" smtClean="0">
                <a:solidFill>
                  <a:srgbClr val="990033"/>
                </a:solidFill>
              </a:rPr>
            </a:br>
            <a:r>
              <a:rPr lang="fr-FR" b="1" u="sng" dirty="0" smtClean="0">
                <a:solidFill>
                  <a:srgbClr val="990033"/>
                </a:solidFill>
              </a:rPr>
              <a:t/>
            </a:r>
            <a:br>
              <a:rPr lang="fr-FR" b="1" u="sng" dirty="0" smtClean="0">
                <a:solidFill>
                  <a:srgbClr val="990033"/>
                </a:solidFill>
              </a:rPr>
            </a:br>
            <a:r>
              <a:rPr lang="fr-FR" sz="4900" b="1" u="sng" dirty="0" smtClean="0">
                <a:solidFill>
                  <a:srgbClr val="990033"/>
                </a:solidFill>
              </a:rPr>
              <a:t/>
            </a:r>
            <a:br>
              <a:rPr lang="fr-FR" sz="4900" b="1" u="sng" dirty="0" smtClean="0">
                <a:solidFill>
                  <a:srgbClr val="990033"/>
                </a:solidFill>
              </a:rPr>
            </a:br>
            <a:r>
              <a:rPr lang="fr-FR" sz="4900" b="1" i="1" dirty="0" smtClean="0">
                <a:solidFill>
                  <a:srgbClr val="990033"/>
                </a:solidFill>
              </a:rPr>
              <a:t>OUR ACTIVITIES</a:t>
            </a:r>
            <a:endParaRPr lang="fr-FR" sz="4900" b="1" i="1" dirty="0">
              <a:solidFill>
                <a:srgbClr val="990033"/>
              </a:solidFill>
              <a:latin typeface="Sylfaen" pitchFamily="18" charset="0"/>
            </a:endParaRPr>
          </a:p>
        </p:txBody>
      </p:sp>
      <p:graphicFrame>
        <p:nvGraphicFramePr>
          <p:cNvPr id="3" name="Espace réservé du contenu 13"/>
          <p:cNvGraphicFramePr>
            <a:graphicFrameLocks/>
          </p:cNvGraphicFramePr>
          <p:nvPr/>
        </p:nvGraphicFramePr>
        <p:xfrm>
          <a:off x="428604" y="1666852"/>
          <a:ext cx="5940000" cy="764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ZoneTexte 8"/>
          <p:cNvSpPr txBox="1"/>
          <p:nvPr/>
        </p:nvSpPr>
        <p:spPr>
          <a:xfrm>
            <a:off x="2214554" y="6596074"/>
            <a:ext cx="2143140" cy="1908215"/>
          </a:xfrm>
          <a:prstGeom prst="rect">
            <a:avLst/>
          </a:prstGeom>
          <a:noFill/>
        </p:spPr>
        <p:txBody>
          <a:bodyPr wrap="square" rtlCol="0">
            <a:spAutoFit/>
          </a:bodyPr>
          <a:lstStyle/>
          <a:p>
            <a:pPr algn="ctr"/>
            <a:r>
              <a:rPr lang="fr-FR" sz="1400" b="1" dirty="0" smtClean="0">
                <a:solidFill>
                  <a:schemeClr val="accent2">
                    <a:lumMod val="75000"/>
                  </a:schemeClr>
                </a:solidFill>
                <a:latin typeface="+mj-lt"/>
              </a:rPr>
              <a:t>WAREHOUSE</a:t>
            </a:r>
          </a:p>
          <a:p>
            <a:pPr algn="r"/>
            <a:r>
              <a:rPr lang="fr-FR" sz="800" dirty="0" smtClean="0">
                <a:latin typeface="+mj-lt"/>
              </a:rPr>
              <a:t> </a:t>
            </a:r>
            <a:endParaRPr lang="fr-FR" sz="800" b="1" dirty="0" smtClean="0">
              <a:latin typeface="+mj-lt"/>
            </a:endParaRPr>
          </a:p>
          <a:p>
            <a:pPr algn="ctr"/>
            <a:r>
              <a:rPr lang="en-US" sz="1200" dirty="0" smtClean="0">
                <a:latin typeface="+mj-lt"/>
              </a:rPr>
              <a:t>New and spacious warehouse</a:t>
            </a:r>
            <a:br>
              <a:rPr lang="en-US" sz="1200" dirty="0" smtClean="0">
                <a:latin typeface="+mj-lt"/>
              </a:rPr>
            </a:br>
            <a:r>
              <a:rPr lang="en-US" sz="1200" dirty="0" smtClean="0">
                <a:latin typeface="+mj-lt"/>
              </a:rPr>
              <a:t>Electronic Monitoring</a:t>
            </a:r>
            <a:br>
              <a:rPr lang="en-US" sz="1200" dirty="0" smtClean="0">
                <a:latin typeface="+mj-lt"/>
              </a:rPr>
            </a:br>
            <a:r>
              <a:rPr lang="en-US" sz="1200" dirty="0" smtClean="0">
                <a:latin typeface="+mj-lt"/>
              </a:rPr>
              <a:t>Storage / Inventory Management</a:t>
            </a:r>
            <a:br>
              <a:rPr lang="en-US" sz="1200" dirty="0" smtClean="0">
                <a:latin typeface="+mj-lt"/>
              </a:rPr>
            </a:br>
            <a:r>
              <a:rPr lang="en-US" sz="1200" dirty="0" smtClean="0">
                <a:latin typeface="+mj-lt"/>
              </a:rPr>
              <a:t>Order picking</a:t>
            </a:r>
            <a:br>
              <a:rPr lang="en-US" sz="1200" dirty="0" smtClean="0">
                <a:latin typeface="+mj-lt"/>
              </a:rPr>
            </a:br>
            <a:r>
              <a:rPr lang="en-US" sz="1200" dirty="0" smtClean="0">
                <a:latin typeface="+mj-lt"/>
              </a:rPr>
              <a:t>Packaging</a:t>
            </a:r>
            <a:br>
              <a:rPr lang="en-US" sz="1200" dirty="0" smtClean="0">
                <a:latin typeface="+mj-lt"/>
              </a:rPr>
            </a:br>
            <a:r>
              <a:rPr lang="en-US" sz="1200" dirty="0" smtClean="0">
                <a:latin typeface="+mj-lt"/>
              </a:rPr>
              <a:t>Shipping</a:t>
            </a:r>
            <a:endParaRPr lang="fr-FR" sz="1200" b="1" dirty="0">
              <a:latin typeface="+mj-lt"/>
            </a:endParaRPr>
          </a:p>
        </p:txBody>
      </p:sp>
      <p:sp>
        <p:nvSpPr>
          <p:cNvPr id="10" name="ZoneTexte 9"/>
          <p:cNvSpPr txBox="1"/>
          <p:nvPr/>
        </p:nvSpPr>
        <p:spPr>
          <a:xfrm>
            <a:off x="785795" y="5185175"/>
            <a:ext cx="1785949" cy="1231106"/>
          </a:xfrm>
          <a:prstGeom prst="rect">
            <a:avLst/>
          </a:prstGeom>
          <a:noFill/>
        </p:spPr>
        <p:txBody>
          <a:bodyPr wrap="square" rtlCol="0">
            <a:spAutoFit/>
          </a:bodyPr>
          <a:lstStyle/>
          <a:p>
            <a:pPr algn="ctr"/>
            <a:r>
              <a:rPr lang="fr-FR" sz="1400" b="1" dirty="0" smtClean="0">
                <a:solidFill>
                  <a:schemeClr val="accent2">
                    <a:lumMod val="75000"/>
                  </a:schemeClr>
                </a:solidFill>
                <a:latin typeface="+mj-lt"/>
              </a:rPr>
              <a:t>AIR TRANSPORT</a:t>
            </a:r>
          </a:p>
          <a:p>
            <a:r>
              <a:rPr lang="fr-FR" sz="1200" dirty="0" smtClean="0">
                <a:latin typeface="+mj-lt"/>
              </a:rPr>
              <a:t> </a:t>
            </a:r>
            <a:endParaRPr lang="fr-FR" sz="500" dirty="0" smtClean="0">
              <a:latin typeface="+mj-lt"/>
            </a:endParaRPr>
          </a:p>
          <a:p>
            <a:pPr algn="ctr"/>
            <a:r>
              <a:rPr lang="en-US" sz="1200" dirty="0" smtClean="0">
                <a:latin typeface="+mj-lt"/>
              </a:rPr>
              <a:t>Directly </a:t>
            </a:r>
            <a:r>
              <a:rPr lang="en-US" sz="1200" dirty="0" smtClean="0">
                <a:latin typeface="+mj-lt"/>
              </a:rPr>
              <a:t>to any destination provided a diversion airport with the delivery point</a:t>
            </a:r>
            <a:endParaRPr lang="fr-FR" sz="1200" dirty="0">
              <a:latin typeface="+mj-lt"/>
            </a:endParaRPr>
          </a:p>
        </p:txBody>
      </p:sp>
      <p:sp>
        <p:nvSpPr>
          <p:cNvPr id="11" name="ZoneTexte 10"/>
          <p:cNvSpPr txBox="1"/>
          <p:nvPr/>
        </p:nvSpPr>
        <p:spPr>
          <a:xfrm>
            <a:off x="2500306" y="3381364"/>
            <a:ext cx="1857388" cy="1169551"/>
          </a:xfrm>
          <a:prstGeom prst="rect">
            <a:avLst/>
          </a:prstGeom>
          <a:noFill/>
        </p:spPr>
        <p:txBody>
          <a:bodyPr wrap="square" rtlCol="0">
            <a:spAutoFit/>
          </a:bodyPr>
          <a:lstStyle/>
          <a:p>
            <a:pPr algn="ctr"/>
            <a:r>
              <a:rPr lang="fr-FR" sz="1400" b="1" dirty="0" smtClean="0">
                <a:solidFill>
                  <a:schemeClr val="accent2">
                    <a:lumMod val="75000"/>
                  </a:schemeClr>
                </a:solidFill>
                <a:latin typeface="+mj-lt"/>
              </a:rPr>
              <a:t>SEA TRANSPORT</a:t>
            </a:r>
          </a:p>
          <a:p>
            <a:r>
              <a:rPr lang="fr-FR" sz="800" dirty="0" smtClean="0">
                <a:latin typeface="+mj-lt"/>
              </a:rPr>
              <a:t> </a:t>
            </a:r>
          </a:p>
          <a:p>
            <a:pPr algn="ctr"/>
            <a:r>
              <a:rPr lang="en-US" sz="1200" dirty="0" smtClean="0">
                <a:latin typeface="+mj-lt"/>
              </a:rPr>
              <a:t>LCL and FCL export and import service, transit loads, heavy lifts &amp; break bulk services.</a:t>
            </a:r>
          </a:p>
        </p:txBody>
      </p:sp>
      <p:sp>
        <p:nvSpPr>
          <p:cNvPr id="12" name="ZoneTexte 11"/>
          <p:cNvSpPr txBox="1"/>
          <p:nvPr/>
        </p:nvSpPr>
        <p:spPr>
          <a:xfrm>
            <a:off x="3929066" y="5167314"/>
            <a:ext cx="2035983" cy="1600438"/>
          </a:xfrm>
          <a:prstGeom prst="rect">
            <a:avLst/>
          </a:prstGeom>
          <a:noFill/>
        </p:spPr>
        <p:txBody>
          <a:bodyPr wrap="square" rtlCol="0">
            <a:spAutoFit/>
          </a:bodyPr>
          <a:lstStyle/>
          <a:p>
            <a:pPr algn="ctr"/>
            <a:r>
              <a:rPr lang="fr-FR" sz="1400" b="1" dirty="0" smtClean="0">
                <a:solidFill>
                  <a:schemeClr val="accent2">
                    <a:lumMod val="75000"/>
                  </a:schemeClr>
                </a:solidFill>
                <a:latin typeface="+mj-lt"/>
              </a:rPr>
              <a:t>ROAD </a:t>
            </a:r>
            <a:r>
              <a:rPr lang="fr-FR" sz="1400" b="1" dirty="0" smtClean="0">
                <a:solidFill>
                  <a:schemeClr val="accent2">
                    <a:lumMod val="75000"/>
                  </a:schemeClr>
                </a:solidFill>
                <a:latin typeface="+mj-lt"/>
              </a:rPr>
              <a:t>TRANSPORT</a:t>
            </a:r>
          </a:p>
          <a:p>
            <a:pPr algn="ctr"/>
            <a:endParaRPr lang="fr-FR" sz="1200" b="1" dirty="0" smtClean="0">
              <a:solidFill>
                <a:schemeClr val="accent2">
                  <a:lumMod val="75000"/>
                </a:schemeClr>
              </a:solidFill>
              <a:latin typeface="+mj-lt"/>
            </a:endParaRPr>
          </a:p>
          <a:p>
            <a:pPr algn="ctr"/>
            <a:r>
              <a:rPr lang="en-US" sz="1200" dirty="0" smtClean="0">
                <a:latin typeface="+mj-lt"/>
              </a:rPr>
              <a:t>The land Transportation services runs </a:t>
            </a:r>
          </a:p>
          <a:p>
            <a:pPr algn="ctr"/>
            <a:r>
              <a:rPr lang="en-US" sz="1200" dirty="0" smtClean="0">
                <a:latin typeface="+mj-lt"/>
              </a:rPr>
              <a:t>in France, Europe by </a:t>
            </a:r>
            <a:endParaRPr lang="fr-FR" sz="1200" b="1" dirty="0" smtClean="0">
              <a:latin typeface="+mj-lt"/>
            </a:endParaRPr>
          </a:p>
          <a:p>
            <a:pPr algn="ctr"/>
            <a:r>
              <a:rPr lang="en-US" sz="1200" dirty="0" smtClean="0">
                <a:latin typeface="+mj-lt"/>
              </a:rPr>
              <a:t>By special vehicles: (van, truck, trailer, high volume) or consolidation vehicle</a:t>
            </a:r>
            <a:endParaRPr lang="fr-FR" sz="1200" b="1" dirty="0" smtClean="0">
              <a:latin typeface="+mj-lt"/>
            </a:endParaRPr>
          </a:p>
        </p:txBody>
      </p:sp>
      <p:pic>
        <p:nvPicPr>
          <p:cNvPr id="14" name="Image 13" descr="logo-final7 (2).JPG"/>
          <p:cNvPicPr/>
          <p:nvPr/>
        </p:nvPicPr>
        <p:blipFill>
          <a:blip r:embed="rId7" cstate="print"/>
          <a:stretch>
            <a:fillRect/>
          </a:stretch>
        </p:blipFill>
        <p:spPr>
          <a:xfrm>
            <a:off x="0" y="238092"/>
            <a:ext cx="1928802" cy="1023910"/>
          </a:xfrm>
          <a:prstGeom prst="ellipse">
            <a:avLst/>
          </a:prstGeom>
          <a:ln w="3175" cap="sq">
            <a:solidFill>
              <a:schemeClr val="tx2"/>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604" y="952472"/>
            <a:ext cx="6172200" cy="928694"/>
          </a:xfrm>
        </p:spPr>
        <p:txBody>
          <a:bodyPr>
            <a:normAutofit fontScale="90000"/>
          </a:bodyPr>
          <a:lstStyle/>
          <a:p>
            <a:r>
              <a:rPr lang="fr-FR" b="1" u="sng" dirty="0" smtClean="0">
                <a:solidFill>
                  <a:schemeClr val="accent2">
                    <a:lumMod val="75000"/>
                  </a:schemeClr>
                </a:solidFill>
                <a:latin typeface="Sylfaen" pitchFamily="18" charset="0"/>
              </a:rPr>
              <a:t/>
            </a:r>
            <a:br>
              <a:rPr lang="fr-FR" b="1" u="sng" dirty="0" smtClean="0">
                <a:solidFill>
                  <a:schemeClr val="accent2">
                    <a:lumMod val="75000"/>
                  </a:schemeClr>
                </a:solidFill>
                <a:latin typeface="Sylfaen" pitchFamily="18" charset="0"/>
              </a:rPr>
            </a:br>
            <a:r>
              <a:rPr lang="fr-FR" b="1" u="sng" dirty="0" smtClean="0">
                <a:solidFill>
                  <a:schemeClr val="accent2">
                    <a:lumMod val="75000"/>
                  </a:schemeClr>
                </a:solidFill>
                <a:latin typeface="Sylfaen" pitchFamily="18" charset="0"/>
              </a:rPr>
              <a:t/>
            </a:r>
            <a:br>
              <a:rPr lang="fr-FR" b="1" u="sng" dirty="0" smtClean="0">
                <a:solidFill>
                  <a:schemeClr val="accent2">
                    <a:lumMod val="75000"/>
                  </a:schemeClr>
                </a:solidFill>
                <a:latin typeface="Sylfaen" pitchFamily="18" charset="0"/>
              </a:rPr>
            </a:br>
            <a:r>
              <a:rPr lang="fr-FR" sz="4900" b="1" i="1" dirty="0" smtClean="0">
                <a:solidFill>
                  <a:schemeClr val="accent2">
                    <a:lumMod val="75000"/>
                  </a:schemeClr>
                </a:solidFill>
              </a:rPr>
              <a:t>ISK TRANSIT SEA</a:t>
            </a:r>
            <a:r>
              <a:rPr lang="fr-FR" sz="4900" b="1" dirty="0" smtClean="0">
                <a:solidFill>
                  <a:schemeClr val="accent2">
                    <a:lumMod val="75000"/>
                  </a:schemeClr>
                </a:solidFill>
              </a:rPr>
              <a:t/>
            </a:r>
            <a:br>
              <a:rPr lang="fr-FR" sz="4900" b="1" dirty="0" smtClean="0">
                <a:solidFill>
                  <a:schemeClr val="accent2">
                    <a:lumMod val="75000"/>
                  </a:schemeClr>
                </a:solidFill>
              </a:rPr>
            </a:br>
            <a:r>
              <a:rPr lang="fr-FR" sz="1600" i="1" dirty="0" smtClean="0">
                <a:solidFill>
                  <a:schemeClr val="tx1">
                    <a:lumMod val="50000"/>
                  </a:schemeClr>
                </a:solidFill>
                <a:latin typeface="Sylfaen" pitchFamily="18" charset="0"/>
              </a:rPr>
              <a:t> </a:t>
            </a:r>
            <a:r>
              <a:rPr lang="fr-FR" sz="1800" i="1" dirty="0" smtClean="0">
                <a:solidFill>
                  <a:schemeClr val="tx1">
                    <a:lumMod val="50000"/>
                  </a:schemeClr>
                </a:solidFill>
              </a:rPr>
              <a:t>Our </a:t>
            </a:r>
            <a:r>
              <a:rPr lang="fr-FR" sz="1800" i="1" dirty="0" err="1" smtClean="0">
                <a:solidFill>
                  <a:schemeClr val="tx1">
                    <a:lumMod val="50000"/>
                  </a:schemeClr>
                </a:solidFill>
              </a:rPr>
              <a:t>Sea</a:t>
            </a:r>
            <a:r>
              <a:rPr lang="fr-FR" sz="1800" i="1" dirty="0" smtClean="0">
                <a:solidFill>
                  <a:schemeClr val="tx1">
                    <a:lumMod val="50000"/>
                  </a:schemeClr>
                </a:solidFill>
              </a:rPr>
              <a:t> transport</a:t>
            </a:r>
            <a:endParaRPr lang="fr-FR" sz="1800" i="1" dirty="0">
              <a:solidFill>
                <a:schemeClr val="tx1">
                  <a:lumMod val="50000"/>
                </a:schemeClr>
              </a:solidFill>
            </a:endParaRPr>
          </a:p>
        </p:txBody>
      </p:sp>
      <p:sp>
        <p:nvSpPr>
          <p:cNvPr id="7" name="Espace réservé du contenu 6"/>
          <p:cNvSpPr>
            <a:spLocks noGrp="1"/>
          </p:cNvSpPr>
          <p:nvPr>
            <p:ph idx="1"/>
          </p:nvPr>
        </p:nvSpPr>
        <p:spPr>
          <a:xfrm>
            <a:off x="214289" y="2881299"/>
            <a:ext cx="6143669" cy="6429420"/>
          </a:xfrm>
        </p:spPr>
        <p:txBody>
          <a:bodyPr>
            <a:normAutofit fontScale="92500" lnSpcReduction="10000"/>
          </a:bodyPr>
          <a:lstStyle/>
          <a:p>
            <a:pPr algn="just">
              <a:buNone/>
            </a:pPr>
            <a:r>
              <a:rPr lang="en-US" sz="1900" dirty="0" smtClean="0">
                <a:latin typeface="+mj-lt"/>
              </a:rPr>
              <a:t>	For </a:t>
            </a:r>
            <a:r>
              <a:rPr lang="en-US" sz="1900" dirty="0" smtClean="0">
                <a:latin typeface="+mj-lt"/>
              </a:rPr>
              <a:t>international deliveries where time constraints are not so crucial, sea freight can offer a cost effective alternative to air freight</a:t>
            </a:r>
            <a:r>
              <a:rPr lang="en-US" sz="1900" dirty="0" smtClean="0">
                <a:latin typeface="+mj-lt"/>
              </a:rPr>
              <a:t>.</a:t>
            </a:r>
          </a:p>
          <a:p>
            <a:pPr algn="just"/>
            <a:endParaRPr lang="en-US" sz="1900" dirty="0" smtClean="0">
              <a:latin typeface="+mj-lt"/>
            </a:endParaRPr>
          </a:p>
          <a:p>
            <a:pPr algn="just">
              <a:buNone/>
            </a:pPr>
            <a:r>
              <a:rPr lang="en-US" sz="1900" dirty="0" smtClean="0">
                <a:latin typeface="+mj-lt"/>
              </a:rPr>
              <a:t>	Shipping </a:t>
            </a:r>
            <a:r>
              <a:rPr lang="en-US" sz="1900" dirty="0" smtClean="0">
                <a:latin typeface="+mj-lt"/>
              </a:rPr>
              <a:t>cargo by sea requires a lot of expertise. Looking at the best option, taking into consideration multiple aspects of shipping and finding the best and most economical way for our customers. However, navigating among the numerous shipping companies and the different regulations for each country and port can be complex and </a:t>
            </a:r>
            <a:r>
              <a:rPr lang="en-US" sz="1900" dirty="0" smtClean="0">
                <a:latin typeface="+mj-lt"/>
              </a:rPr>
              <a:t>time consuming</a:t>
            </a:r>
            <a:r>
              <a:rPr lang="en-US" sz="1900" dirty="0" smtClean="0">
                <a:latin typeface="+mj-lt"/>
              </a:rPr>
              <a:t>. </a:t>
            </a:r>
            <a:br>
              <a:rPr lang="en-US" sz="1900" dirty="0" smtClean="0">
                <a:latin typeface="+mj-lt"/>
              </a:rPr>
            </a:br>
            <a:r>
              <a:rPr lang="en-US" sz="1900" dirty="0" smtClean="0">
                <a:latin typeface="+mj-lt"/>
              </a:rPr>
              <a:t/>
            </a:r>
            <a:br>
              <a:rPr lang="en-US" sz="1900" dirty="0" smtClean="0">
                <a:latin typeface="+mj-lt"/>
              </a:rPr>
            </a:br>
            <a:r>
              <a:rPr lang="en-US" sz="1900" dirty="0" smtClean="0">
                <a:latin typeface="+mj-lt"/>
              </a:rPr>
              <a:t>The cultivation of long-term, secure partnerships with major shipping lines bringing tan gable benefits to our customers means we have reliable links to all commercial centers worldwide; which is why our Sea Freight services are among the best in the marketplace.</a:t>
            </a:r>
          </a:p>
          <a:p>
            <a:pPr>
              <a:buNone/>
            </a:pPr>
            <a:r>
              <a:rPr lang="en-US" sz="2400" dirty="0" smtClean="0"/>
              <a:t/>
            </a:r>
            <a:br>
              <a:rPr lang="en-US" sz="2400" dirty="0" smtClean="0"/>
            </a:br>
            <a:endParaRPr lang="en-US" sz="2400" dirty="0" smtClean="0"/>
          </a:p>
          <a:p>
            <a:pPr>
              <a:buNone/>
            </a:pPr>
            <a:endParaRPr lang="fr-FR" sz="1600" dirty="0" smtClean="0">
              <a:latin typeface="Sylfaen" pitchFamily="18" charset="0"/>
            </a:endParaRPr>
          </a:p>
          <a:p>
            <a:pPr>
              <a:buNone/>
            </a:pPr>
            <a:endParaRPr lang="fr-FR" sz="500" dirty="0" smtClean="0">
              <a:latin typeface="Sylfaen" pitchFamily="18" charset="0"/>
            </a:endParaRPr>
          </a:p>
          <a:p>
            <a:pPr>
              <a:buNone/>
            </a:pPr>
            <a:r>
              <a:rPr lang="fr-FR" sz="1600" dirty="0" smtClean="0">
                <a:latin typeface="Sylfaen" pitchFamily="18" charset="0"/>
              </a:rPr>
              <a:t>	</a:t>
            </a:r>
            <a:endParaRPr lang="fr-FR" dirty="0">
              <a:latin typeface="Sylfaen" pitchFamily="18" charset="0"/>
            </a:endParaRPr>
          </a:p>
        </p:txBody>
      </p:sp>
      <p:pic>
        <p:nvPicPr>
          <p:cNvPr id="6" name="Image 5" descr="maritime.jpg"/>
          <p:cNvPicPr>
            <a:picLocks noChangeAspect="1"/>
          </p:cNvPicPr>
          <p:nvPr/>
        </p:nvPicPr>
        <p:blipFill>
          <a:blip r:embed="rId3" cstate="print"/>
          <a:stretch>
            <a:fillRect/>
          </a:stretch>
        </p:blipFill>
        <p:spPr>
          <a:xfrm>
            <a:off x="1875223" y="8024834"/>
            <a:ext cx="3276584" cy="1674794"/>
          </a:xfrm>
          <a:prstGeom prst="rect">
            <a:avLst/>
          </a:prstGeom>
        </p:spPr>
        <p:style>
          <a:lnRef idx="2">
            <a:schemeClr val="accent2">
              <a:shade val="50000"/>
            </a:schemeClr>
          </a:lnRef>
          <a:fillRef idx="1">
            <a:schemeClr val="accent2"/>
          </a:fillRef>
          <a:effectRef idx="0">
            <a:schemeClr val="accent2"/>
          </a:effectRef>
          <a:fontRef idx="minor">
            <a:schemeClr val="lt1"/>
          </a:fontRef>
        </p:style>
      </p:pic>
      <p:pic>
        <p:nvPicPr>
          <p:cNvPr id="9" name="Image 8" descr="logo-final7 (2).JPG"/>
          <p:cNvPicPr/>
          <p:nvPr/>
        </p:nvPicPr>
        <p:blipFill>
          <a:blip r:embed="rId4" cstate="print"/>
          <a:stretch>
            <a:fillRect/>
          </a:stretch>
        </p:blipFill>
        <p:spPr>
          <a:xfrm>
            <a:off x="0" y="238092"/>
            <a:ext cx="1928802" cy="1023910"/>
          </a:xfrm>
          <a:prstGeom prst="ellipse">
            <a:avLst/>
          </a:prstGeom>
          <a:ln w="3175" cap="sq">
            <a:solidFill>
              <a:schemeClr val="tx2"/>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6857999" cy="2238356"/>
          </a:xfrm>
        </p:spPr>
        <p:txBody>
          <a:bodyPr>
            <a:normAutofit fontScale="90000"/>
          </a:bodyPr>
          <a:lstStyle/>
          <a:p>
            <a:r>
              <a:rPr lang="fr-FR" b="1" u="sng" dirty="0" smtClean="0">
                <a:solidFill>
                  <a:schemeClr val="accent2">
                    <a:lumMod val="75000"/>
                  </a:schemeClr>
                </a:solidFill>
                <a:latin typeface="Sylfaen" pitchFamily="18" charset="0"/>
              </a:rPr>
              <a:t/>
            </a:r>
            <a:br>
              <a:rPr lang="fr-FR" b="1" u="sng" dirty="0" smtClean="0">
                <a:solidFill>
                  <a:schemeClr val="accent2">
                    <a:lumMod val="75000"/>
                  </a:schemeClr>
                </a:solidFill>
                <a:latin typeface="Sylfaen" pitchFamily="18" charset="0"/>
              </a:rPr>
            </a:br>
            <a:r>
              <a:rPr lang="fr-FR" b="1" u="sng" dirty="0" smtClean="0">
                <a:solidFill>
                  <a:schemeClr val="accent2">
                    <a:lumMod val="75000"/>
                  </a:schemeClr>
                </a:solidFill>
                <a:latin typeface="Sylfaen" pitchFamily="18" charset="0"/>
              </a:rPr>
              <a:t/>
            </a:r>
            <a:br>
              <a:rPr lang="fr-FR" b="1" u="sng" dirty="0" smtClean="0">
                <a:solidFill>
                  <a:schemeClr val="accent2">
                    <a:lumMod val="75000"/>
                  </a:schemeClr>
                </a:solidFill>
                <a:latin typeface="Sylfaen" pitchFamily="18" charset="0"/>
              </a:rPr>
            </a:br>
            <a:r>
              <a:rPr lang="fr-FR" b="1" u="sng" dirty="0" smtClean="0">
                <a:solidFill>
                  <a:schemeClr val="accent2">
                    <a:lumMod val="75000"/>
                  </a:schemeClr>
                </a:solidFill>
                <a:latin typeface="Sylfaen" pitchFamily="18" charset="0"/>
              </a:rPr>
              <a:t/>
            </a:r>
            <a:br>
              <a:rPr lang="fr-FR" b="1" u="sng" dirty="0" smtClean="0">
                <a:solidFill>
                  <a:schemeClr val="accent2">
                    <a:lumMod val="75000"/>
                  </a:schemeClr>
                </a:solidFill>
                <a:latin typeface="Sylfaen" pitchFamily="18" charset="0"/>
              </a:rPr>
            </a:br>
            <a:r>
              <a:rPr lang="fr-FR" sz="4900" b="1" i="1" dirty="0" smtClean="0">
                <a:solidFill>
                  <a:schemeClr val="accent2">
                    <a:lumMod val="75000"/>
                  </a:schemeClr>
                </a:solidFill>
              </a:rPr>
              <a:t>ISK TRANSIT AIR</a:t>
            </a:r>
            <a:br>
              <a:rPr lang="fr-FR" sz="4900" b="1" i="1" dirty="0" smtClean="0">
                <a:solidFill>
                  <a:schemeClr val="accent2">
                    <a:lumMod val="75000"/>
                  </a:schemeClr>
                </a:solidFill>
              </a:rPr>
            </a:br>
            <a:r>
              <a:rPr lang="fr-FR" sz="1800" i="1" dirty="0" smtClean="0">
                <a:solidFill>
                  <a:schemeClr val="tx1">
                    <a:lumMod val="50000"/>
                  </a:schemeClr>
                </a:solidFill>
              </a:rPr>
              <a:t>Our Air transport</a:t>
            </a:r>
            <a:r>
              <a:rPr lang="fr-FR" sz="1600" i="1" dirty="0" smtClean="0">
                <a:solidFill>
                  <a:schemeClr val="tx1">
                    <a:lumMod val="50000"/>
                  </a:schemeClr>
                </a:solidFill>
              </a:rPr>
              <a:t/>
            </a:r>
            <a:br>
              <a:rPr lang="fr-FR" sz="1600" i="1" dirty="0" smtClean="0">
                <a:solidFill>
                  <a:schemeClr val="tx1">
                    <a:lumMod val="50000"/>
                  </a:schemeClr>
                </a:solidFill>
              </a:rPr>
            </a:br>
            <a:r>
              <a:rPr lang="fr-FR" sz="1600" i="1" dirty="0" smtClean="0">
                <a:solidFill>
                  <a:schemeClr val="tx1">
                    <a:lumMod val="50000"/>
                  </a:schemeClr>
                </a:solidFill>
                <a:latin typeface="Sylfaen" pitchFamily="18" charset="0"/>
              </a:rPr>
              <a:t/>
            </a:r>
            <a:br>
              <a:rPr lang="fr-FR" sz="1600" i="1" dirty="0" smtClean="0">
                <a:solidFill>
                  <a:schemeClr val="tx1">
                    <a:lumMod val="50000"/>
                  </a:schemeClr>
                </a:solidFill>
                <a:latin typeface="Sylfaen" pitchFamily="18" charset="0"/>
              </a:rPr>
            </a:br>
            <a:endParaRPr lang="fr-FR" sz="1600" i="1" dirty="0">
              <a:solidFill>
                <a:schemeClr val="tx1">
                  <a:lumMod val="50000"/>
                </a:schemeClr>
              </a:solidFill>
              <a:latin typeface="Sylfaen" pitchFamily="18" charset="0"/>
            </a:endParaRPr>
          </a:p>
        </p:txBody>
      </p:sp>
      <p:sp>
        <p:nvSpPr>
          <p:cNvPr id="3" name="Espace réservé du contenu 2"/>
          <p:cNvSpPr>
            <a:spLocks noGrp="1"/>
          </p:cNvSpPr>
          <p:nvPr>
            <p:ph idx="1"/>
          </p:nvPr>
        </p:nvSpPr>
        <p:spPr>
          <a:xfrm>
            <a:off x="285728" y="2024042"/>
            <a:ext cx="6215106" cy="7358114"/>
          </a:xfrm>
        </p:spPr>
        <p:txBody>
          <a:bodyPr>
            <a:normAutofit fontScale="92500" lnSpcReduction="10000"/>
          </a:bodyPr>
          <a:lstStyle/>
          <a:p>
            <a:pPr algn="just">
              <a:buNone/>
            </a:pPr>
            <a:r>
              <a:rPr lang="fr-FR" sz="2400" b="1" dirty="0" smtClean="0">
                <a:latin typeface="Sylfaen" pitchFamily="18" charset="0"/>
              </a:rPr>
              <a:t>	</a:t>
            </a:r>
          </a:p>
          <a:p>
            <a:pPr algn="just">
              <a:buNone/>
            </a:pPr>
            <a:r>
              <a:rPr lang="fr-FR" sz="2400" b="1" dirty="0" smtClean="0">
                <a:latin typeface="Sylfaen" pitchFamily="18" charset="0"/>
              </a:rPr>
              <a:t>	</a:t>
            </a:r>
            <a:r>
              <a:rPr lang="en-US" sz="1900" dirty="0" smtClean="0"/>
              <a:t>For </a:t>
            </a:r>
            <a:r>
              <a:rPr lang="en-US" sz="1900" dirty="0" smtClean="0"/>
              <a:t>urgent consignments air freight is often the most appropriate method of delivery</a:t>
            </a:r>
            <a:r>
              <a:rPr lang="en-US" sz="1900" dirty="0" smtClean="0"/>
              <a:t>.</a:t>
            </a:r>
          </a:p>
          <a:p>
            <a:pPr algn="just">
              <a:buNone/>
            </a:pPr>
            <a:endParaRPr lang="en-US" sz="1500" dirty="0" smtClean="0"/>
          </a:p>
          <a:p>
            <a:pPr algn="just">
              <a:buNone/>
            </a:pPr>
            <a:r>
              <a:rPr lang="en-US" sz="1900" dirty="0" smtClean="0"/>
              <a:t>	Shipping </a:t>
            </a:r>
            <a:r>
              <a:rPr lang="en-US" sz="1900" dirty="0" smtClean="0"/>
              <a:t>goods by air indeed offers fast service, but large carriers can be impersonal, and many freight forwarders cannot offer you the specialized services that you need to complete your shipment.</a:t>
            </a:r>
          </a:p>
          <a:p>
            <a:pPr algn="just">
              <a:buNone/>
            </a:pPr>
            <a:endParaRPr lang="en-US" sz="1500" dirty="0" smtClean="0"/>
          </a:p>
          <a:p>
            <a:pPr algn="just">
              <a:buNone/>
            </a:pPr>
            <a:r>
              <a:rPr lang="en-US" sz="1900" dirty="0" smtClean="0"/>
              <a:t>	</a:t>
            </a:r>
            <a:r>
              <a:rPr lang="en-US" sz="1900" dirty="0" smtClean="0"/>
              <a:t>We </a:t>
            </a:r>
            <a:r>
              <a:rPr lang="en-US" sz="1900" dirty="0" smtClean="0"/>
              <a:t>can provide the extras you need to serve your own customers such </a:t>
            </a:r>
            <a:r>
              <a:rPr lang="en-US" sz="1900" dirty="0" smtClean="0"/>
              <a:t>as :</a:t>
            </a:r>
            <a:endParaRPr lang="en-US" sz="1900" dirty="0" smtClean="0"/>
          </a:p>
          <a:p>
            <a:pPr algn="just">
              <a:buNone/>
            </a:pPr>
            <a:endParaRPr lang="en-US" sz="1700" dirty="0" smtClean="0"/>
          </a:p>
          <a:p>
            <a:pPr>
              <a:buNone/>
            </a:pPr>
            <a:r>
              <a:rPr lang="en-US" sz="1900" dirty="0" smtClean="0"/>
              <a:t>		* </a:t>
            </a:r>
            <a:r>
              <a:rPr lang="en-US" sz="1900" dirty="0" smtClean="0"/>
              <a:t>proper packaging for safe shipment by air</a:t>
            </a:r>
          </a:p>
          <a:p>
            <a:pPr>
              <a:buNone/>
            </a:pPr>
            <a:r>
              <a:rPr lang="en-US" sz="1900" dirty="0" smtClean="0"/>
              <a:t>		* </a:t>
            </a:r>
            <a:r>
              <a:rPr lang="en-US" sz="1900" dirty="0" smtClean="0"/>
              <a:t>clearing customs at destination</a:t>
            </a:r>
          </a:p>
          <a:p>
            <a:pPr>
              <a:buNone/>
            </a:pPr>
            <a:r>
              <a:rPr lang="en-US" sz="1900" dirty="0" smtClean="0"/>
              <a:t>		* </a:t>
            </a:r>
            <a:r>
              <a:rPr lang="en-US" sz="1900" dirty="0" smtClean="0"/>
              <a:t>delivery from the receiving airport to the final destination</a:t>
            </a:r>
          </a:p>
          <a:p>
            <a:pPr>
              <a:buNone/>
            </a:pPr>
            <a:r>
              <a:rPr lang="en-US" sz="1900" dirty="0" smtClean="0"/>
              <a:t>		* </a:t>
            </a:r>
            <a:r>
              <a:rPr lang="en-US" sz="1900" dirty="0" smtClean="0"/>
              <a:t>and most importantly gaining the clients confidence with reliability </a:t>
            </a:r>
            <a:r>
              <a:rPr lang="en-US" sz="1900" dirty="0" smtClean="0"/>
              <a:t>and  speed </a:t>
            </a:r>
            <a:r>
              <a:rPr lang="en-US" sz="1900" dirty="0" smtClean="0"/>
              <a:t>of delivery</a:t>
            </a:r>
          </a:p>
          <a:p>
            <a:pPr algn="just">
              <a:buNone/>
            </a:pPr>
            <a:endParaRPr lang="en-US" sz="1500" dirty="0" smtClean="0"/>
          </a:p>
          <a:p>
            <a:pPr algn="just">
              <a:buNone/>
            </a:pPr>
            <a:r>
              <a:rPr lang="en-US" sz="1900" dirty="0" smtClean="0"/>
              <a:t>	You </a:t>
            </a:r>
            <a:r>
              <a:rPr lang="en-US" sz="1900" dirty="0" smtClean="0"/>
              <a:t>can learn more about airfreight shipping by contacting our team directly.</a:t>
            </a:r>
          </a:p>
          <a:p>
            <a:pPr>
              <a:buNone/>
            </a:pPr>
            <a:endParaRPr lang="fr-FR" sz="1600" dirty="0" smtClean="0">
              <a:latin typeface="Sylfaen" pitchFamily="18" charset="0"/>
            </a:endParaRPr>
          </a:p>
          <a:p>
            <a:pPr>
              <a:buNone/>
            </a:pPr>
            <a:r>
              <a:rPr lang="fr-FR" sz="800" dirty="0" smtClean="0">
                <a:latin typeface="Sylfaen" pitchFamily="18" charset="0"/>
              </a:rPr>
              <a:t>	</a:t>
            </a:r>
          </a:p>
          <a:p>
            <a:pPr>
              <a:buFont typeface="Wingdings" pitchFamily="2" charset="2"/>
              <a:buChar char="Ø"/>
            </a:pPr>
            <a:endParaRPr lang="fr-FR" sz="1800" dirty="0" smtClean="0"/>
          </a:p>
          <a:p>
            <a:pPr>
              <a:buNone/>
            </a:pPr>
            <a:endParaRPr lang="fr-FR" sz="1800" dirty="0" smtClean="0"/>
          </a:p>
          <a:p>
            <a:pPr>
              <a:buNone/>
            </a:pPr>
            <a:r>
              <a:rPr lang="fr-FR" sz="1800" dirty="0" smtClean="0"/>
              <a:t>	</a:t>
            </a:r>
          </a:p>
          <a:p>
            <a:endParaRPr lang="fr-FR" sz="1800" dirty="0"/>
          </a:p>
        </p:txBody>
      </p:sp>
      <p:pic>
        <p:nvPicPr>
          <p:cNvPr id="6" name="Image 5" descr="aerospace_embarquement_air.jpg"/>
          <p:cNvPicPr>
            <a:picLocks noChangeAspect="1"/>
          </p:cNvPicPr>
          <p:nvPr/>
        </p:nvPicPr>
        <p:blipFill>
          <a:blip r:embed="rId3" cstate="print"/>
          <a:stretch>
            <a:fillRect/>
          </a:stretch>
        </p:blipFill>
        <p:spPr>
          <a:xfrm>
            <a:off x="1768068" y="8024834"/>
            <a:ext cx="3078000" cy="1598429"/>
          </a:xfrm>
          <a:prstGeom prst="rect">
            <a:avLst/>
          </a:prstGeom>
        </p:spPr>
        <p:style>
          <a:lnRef idx="2">
            <a:schemeClr val="accent2">
              <a:shade val="50000"/>
            </a:schemeClr>
          </a:lnRef>
          <a:fillRef idx="1">
            <a:schemeClr val="accent2"/>
          </a:fillRef>
          <a:effectRef idx="0">
            <a:schemeClr val="accent2"/>
          </a:effectRef>
          <a:fontRef idx="minor">
            <a:schemeClr val="lt1"/>
          </a:fontRef>
        </p:style>
      </p:pic>
      <p:pic>
        <p:nvPicPr>
          <p:cNvPr id="8" name="Image 7" descr="logo-final7 (2).JPG"/>
          <p:cNvPicPr/>
          <p:nvPr/>
        </p:nvPicPr>
        <p:blipFill>
          <a:blip r:embed="rId4" cstate="print"/>
          <a:stretch>
            <a:fillRect/>
          </a:stretch>
        </p:blipFill>
        <p:spPr>
          <a:xfrm>
            <a:off x="0" y="238092"/>
            <a:ext cx="1928802" cy="1023910"/>
          </a:xfrm>
          <a:prstGeom prst="ellipse">
            <a:avLst/>
          </a:prstGeom>
          <a:ln w="3175" cap="sq">
            <a:solidFill>
              <a:schemeClr val="tx2"/>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14357" y="4"/>
            <a:ext cx="5840033" cy="1651047"/>
          </a:xfrm>
        </p:spPr>
        <p:txBody>
          <a:bodyPr>
            <a:noAutofit/>
          </a:bodyPr>
          <a:lstStyle/>
          <a:p>
            <a:r>
              <a:rPr lang="fr-FR" b="1" u="sng" dirty="0" smtClean="0">
                <a:solidFill>
                  <a:schemeClr val="accent2">
                    <a:lumMod val="75000"/>
                  </a:schemeClr>
                </a:solidFill>
                <a:latin typeface="Sylfaen" pitchFamily="18" charset="0"/>
              </a:rPr>
              <a:t/>
            </a:r>
            <a:br>
              <a:rPr lang="fr-FR" b="1" u="sng" dirty="0" smtClean="0">
                <a:solidFill>
                  <a:schemeClr val="accent2">
                    <a:lumMod val="75000"/>
                  </a:schemeClr>
                </a:solidFill>
                <a:latin typeface="Sylfaen" pitchFamily="18" charset="0"/>
              </a:rPr>
            </a:br>
            <a:r>
              <a:rPr lang="fr-FR" b="1" u="sng" dirty="0" smtClean="0">
                <a:solidFill>
                  <a:schemeClr val="accent2">
                    <a:lumMod val="75000"/>
                  </a:schemeClr>
                </a:solidFill>
                <a:latin typeface="Sylfaen" pitchFamily="18" charset="0"/>
              </a:rPr>
              <a:t/>
            </a:r>
            <a:br>
              <a:rPr lang="fr-FR" b="1" u="sng" dirty="0" smtClean="0">
                <a:solidFill>
                  <a:schemeClr val="accent2">
                    <a:lumMod val="75000"/>
                  </a:schemeClr>
                </a:solidFill>
                <a:latin typeface="Sylfaen" pitchFamily="18" charset="0"/>
              </a:rPr>
            </a:br>
            <a:r>
              <a:rPr lang="fr-FR" b="1" u="sng" dirty="0" smtClean="0">
                <a:solidFill>
                  <a:schemeClr val="accent2">
                    <a:lumMod val="75000"/>
                  </a:schemeClr>
                </a:solidFill>
                <a:latin typeface="Sylfaen" pitchFamily="18" charset="0"/>
              </a:rPr>
              <a:t/>
            </a:r>
            <a:br>
              <a:rPr lang="fr-FR" b="1" u="sng" dirty="0" smtClean="0">
                <a:solidFill>
                  <a:schemeClr val="accent2">
                    <a:lumMod val="75000"/>
                  </a:schemeClr>
                </a:solidFill>
                <a:latin typeface="Sylfaen" pitchFamily="18" charset="0"/>
              </a:rPr>
            </a:br>
            <a:r>
              <a:rPr lang="fr-FR" b="1" u="sng" dirty="0" smtClean="0">
                <a:solidFill>
                  <a:schemeClr val="accent2">
                    <a:lumMod val="75000"/>
                  </a:schemeClr>
                </a:solidFill>
                <a:latin typeface="Sylfaen" pitchFamily="18" charset="0"/>
              </a:rPr>
              <a:t/>
            </a:r>
            <a:br>
              <a:rPr lang="fr-FR" b="1" u="sng" dirty="0" smtClean="0">
                <a:solidFill>
                  <a:schemeClr val="accent2">
                    <a:lumMod val="75000"/>
                  </a:schemeClr>
                </a:solidFill>
                <a:latin typeface="Sylfaen" pitchFamily="18" charset="0"/>
              </a:rPr>
            </a:br>
            <a:r>
              <a:rPr lang="fr-FR" b="1" i="1" dirty="0" smtClean="0">
                <a:solidFill>
                  <a:schemeClr val="accent2">
                    <a:lumMod val="75000"/>
                  </a:schemeClr>
                </a:solidFill>
              </a:rPr>
              <a:t>ISK TRANSIT ROAD </a:t>
            </a:r>
            <a:r>
              <a:rPr lang="fr-FR" b="1" u="sng" dirty="0" smtClean="0">
                <a:solidFill>
                  <a:schemeClr val="accent2">
                    <a:lumMod val="75000"/>
                  </a:schemeClr>
                </a:solidFill>
                <a:latin typeface="Sylfaen" pitchFamily="18" charset="0"/>
              </a:rPr>
              <a:t/>
            </a:r>
            <a:br>
              <a:rPr lang="fr-FR" b="1" u="sng" dirty="0" smtClean="0">
                <a:solidFill>
                  <a:schemeClr val="accent2">
                    <a:lumMod val="75000"/>
                  </a:schemeClr>
                </a:solidFill>
                <a:latin typeface="Sylfaen" pitchFamily="18" charset="0"/>
              </a:rPr>
            </a:br>
            <a:r>
              <a:rPr lang="fr-FR" sz="1600" i="1" dirty="0" smtClean="0">
                <a:solidFill>
                  <a:schemeClr val="tx1">
                    <a:lumMod val="50000"/>
                  </a:schemeClr>
                </a:solidFill>
                <a:latin typeface="Sylfaen" pitchFamily="18" charset="0"/>
              </a:rPr>
              <a:t> </a:t>
            </a:r>
            <a:r>
              <a:rPr lang="fr-FR" sz="1600" i="1" dirty="0" smtClean="0">
                <a:solidFill>
                  <a:schemeClr val="tx1">
                    <a:lumMod val="50000"/>
                  </a:schemeClr>
                </a:solidFill>
              </a:rPr>
              <a:t>Our Road transport</a:t>
            </a:r>
            <a:endParaRPr lang="fr-FR" sz="1600" b="1" u="sng" dirty="0">
              <a:solidFill>
                <a:schemeClr val="accent2">
                  <a:lumMod val="75000"/>
                </a:schemeClr>
              </a:solidFill>
            </a:endParaRPr>
          </a:p>
        </p:txBody>
      </p:sp>
      <p:sp>
        <p:nvSpPr>
          <p:cNvPr id="3" name="Espace réservé du contenu 2"/>
          <p:cNvSpPr>
            <a:spLocks noGrp="1"/>
          </p:cNvSpPr>
          <p:nvPr>
            <p:ph idx="1"/>
          </p:nvPr>
        </p:nvSpPr>
        <p:spPr>
          <a:xfrm>
            <a:off x="0" y="2881298"/>
            <a:ext cx="6500834" cy="5368810"/>
          </a:xfrm>
        </p:spPr>
        <p:txBody>
          <a:bodyPr>
            <a:normAutofit/>
          </a:bodyPr>
          <a:lstStyle/>
          <a:p>
            <a:pPr algn="just">
              <a:spcBef>
                <a:spcPct val="50000"/>
              </a:spcBef>
              <a:buNone/>
            </a:pPr>
            <a:r>
              <a:rPr lang="fr-FR" sz="2400" b="1" dirty="0" smtClean="0">
                <a:latin typeface="Sylfaen" pitchFamily="18" charset="0"/>
              </a:rPr>
              <a:t>    </a:t>
            </a:r>
            <a:r>
              <a:rPr lang="en-US" sz="1800" dirty="0" smtClean="0">
                <a:latin typeface="+mj-lt"/>
              </a:rPr>
              <a:t>Our Transport Management division ensures the efficient transport of our customers goods at import / export.</a:t>
            </a:r>
          </a:p>
          <a:p>
            <a:pPr algn="just">
              <a:spcBef>
                <a:spcPct val="50000"/>
              </a:spcBef>
              <a:buNone/>
            </a:pPr>
            <a:r>
              <a:rPr lang="en-US" sz="1800" dirty="0" smtClean="0">
                <a:latin typeface="+mj-lt"/>
              </a:rPr>
              <a:t>       By complete truck or consolidation we offer :</a:t>
            </a:r>
          </a:p>
          <a:p>
            <a:pPr algn="just">
              <a:spcBef>
                <a:spcPct val="50000"/>
              </a:spcBef>
              <a:buNone/>
            </a:pPr>
            <a:endParaRPr lang="en-US" sz="1200" dirty="0" smtClean="0">
              <a:latin typeface="+mj-lt"/>
            </a:endParaRPr>
          </a:p>
          <a:p>
            <a:pPr algn="just">
              <a:spcBef>
                <a:spcPct val="50000"/>
              </a:spcBef>
              <a:buNone/>
            </a:pPr>
            <a:r>
              <a:rPr lang="en-US" sz="1800" dirty="0" smtClean="0">
                <a:latin typeface="+mj-lt"/>
              </a:rPr>
              <a:t>		*  Chartering </a:t>
            </a:r>
            <a:r>
              <a:rPr lang="en-US" sz="1800" dirty="0" smtClean="0">
                <a:latin typeface="+mj-lt"/>
              </a:rPr>
              <a:t>National &amp; International</a:t>
            </a:r>
          </a:p>
          <a:p>
            <a:pPr algn="just">
              <a:spcBef>
                <a:spcPct val="50000"/>
              </a:spcBef>
              <a:buNone/>
            </a:pPr>
            <a:r>
              <a:rPr lang="en-US" sz="1800" dirty="0" smtClean="0">
                <a:latin typeface="+mj-lt"/>
              </a:rPr>
              <a:t>		*  Emergency </a:t>
            </a:r>
            <a:r>
              <a:rPr lang="en-US" sz="1800" dirty="0" smtClean="0">
                <a:latin typeface="+mj-lt"/>
              </a:rPr>
              <a:t>Management full of our customers</a:t>
            </a:r>
          </a:p>
          <a:p>
            <a:pPr algn="just">
              <a:spcBef>
                <a:spcPct val="50000"/>
              </a:spcBef>
              <a:buNone/>
            </a:pPr>
            <a:r>
              <a:rPr lang="en-US" sz="1800" dirty="0" smtClean="0">
                <a:latin typeface="+mj-lt"/>
              </a:rPr>
              <a:t>		* Establishment </a:t>
            </a:r>
            <a:r>
              <a:rPr lang="en-US" sz="1800" dirty="0" smtClean="0">
                <a:latin typeface="+mj-lt"/>
              </a:rPr>
              <a:t>of international transport loops </a:t>
            </a:r>
            <a:r>
              <a:rPr lang="en-US" sz="1800" dirty="0" smtClean="0">
                <a:latin typeface="+mj-lt"/>
              </a:rPr>
              <a:t>   	sites   JAT</a:t>
            </a:r>
            <a:endParaRPr lang="en-US" sz="1800" dirty="0" smtClean="0">
              <a:latin typeface="+mj-lt"/>
            </a:endParaRPr>
          </a:p>
          <a:p>
            <a:pPr algn="just">
              <a:spcBef>
                <a:spcPct val="50000"/>
              </a:spcBef>
              <a:buNone/>
            </a:pPr>
            <a:r>
              <a:rPr lang="en-US" sz="1800" dirty="0" smtClean="0">
                <a:latin typeface="+mj-lt"/>
              </a:rPr>
              <a:t>		*  Establishment </a:t>
            </a:r>
            <a:r>
              <a:rPr lang="en-US" sz="1800" dirty="0" smtClean="0">
                <a:latin typeface="+mj-lt"/>
              </a:rPr>
              <a:t>of Milk Run</a:t>
            </a:r>
          </a:p>
          <a:p>
            <a:pPr algn="just">
              <a:spcBef>
                <a:spcPct val="50000"/>
              </a:spcBef>
              <a:buNone/>
            </a:pPr>
            <a:r>
              <a:rPr lang="en-US" sz="1800" dirty="0" smtClean="0">
                <a:latin typeface="+mj-lt"/>
              </a:rPr>
              <a:t>		*  Establishment </a:t>
            </a:r>
            <a:r>
              <a:rPr lang="en-US" sz="1800" dirty="0" smtClean="0">
                <a:latin typeface="+mj-lt"/>
              </a:rPr>
              <a:t>of cross dock</a:t>
            </a:r>
          </a:p>
        </p:txBody>
      </p:sp>
      <p:pic>
        <p:nvPicPr>
          <p:cNvPr id="5" name="Image 4" descr="camion_promo.jpg"/>
          <p:cNvPicPr>
            <a:picLocks noChangeAspect="1"/>
          </p:cNvPicPr>
          <p:nvPr/>
        </p:nvPicPr>
        <p:blipFill>
          <a:blip r:embed="rId3" cstate="print"/>
          <a:stretch>
            <a:fillRect/>
          </a:stretch>
        </p:blipFill>
        <p:spPr>
          <a:xfrm>
            <a:off x="1928802" y="7310454"/>
            <a:ext cx="3161132" cy="2595546"/>
          </a:xfrm>
          <a:prstGeom prst="rect">
            <a:avLst/>
          </a:prstGeom>
          <a:ln>
            <a:noFill/>
          </a:ln>
          <a:effectLst>
            <a:softEdge rad="112500"/>
          </a:effectLst>
        </p:spPr>
      </p:pic>
      <p:pic>
        <p:nvPicPr>
          <p:cNvPr id="7" name="Image 6" descr="logo-final7 (2).JPG"/>
          <p:cNvPicPr/>
          <p:nvPr/>
        </p:nvPicPr>
        <p:blipFill>
          <a:blip r:embed="rId4" cstate="print"/>
          <a:stretch>
            <a:fillRect/>
          </a:stretch>
        </p:blipFill>
        <p:spPr>
          <a:xfrm>
            <a:off x="0" y="238092"/>
            <a:ext cx="1928802" cy="1023910"/>
          </a:xfrm>
          <a:prstGeom prst="ellipse">
            <a:avLst/>
          </a:prstGeom>
          <a:ln w="3175" cap="sq">
            <a:solidFill>
              <a:schemeClr val="tx2"/>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604" y="738158"/>
            <a:ext cx="6172200" cy="928694"/>
          </a:xfrm>
        </p:spPr>
        <p:txBody>
          <a:bodyPr>
            <a:normAutofit fontScale="90000"/>
          </a:bodyPr>
          <a:lstStyle/>
          <a:p>
            <a:r>
              <a:rPr lang="fr-FR" b="1" u="sng" dirty="0" smtClean="0">
                <a:solidFill>
                  <a:schemeClr val="accent2">
                    <a:lumMod val="75000"/>
                  </a:schemeClr>
                </a:solidFill>
                <a:latin typeface="Sylfaen" pitchFamily="18" charset="0"/>
              </a:rPr>
              <a:t/>
            </a:r>
            <a:br>
              <a:rPr lang="fr-FR" b="1" u="sng" dirty="0" smtClean="0">
                <a:solidFill>
                  <a:schemeClr val="accent2">
                    <a:lumMod val="75000"/>
                  </a:schemeClr>
                </a:solidFill>
                <a:latin typeface="Sylfaen" pitchFamily="18" charset="0"/>
              </a:rPr>
            </a:br>
            <a:r>
              <a:rPr lang="fr-FR" b="1" u="sng" dirty="0" smtClean="0">
                <a:solidFill>
                  <a:schemeClr val="accent2">
                    <a:lumMod val="75000"/>
                  </a:schemeClr>
                </a:solidFill>
                <a:latin typeface="Sylfaen" pitchFamily="18" charset="0"/>
              </a:rPr>
              <a:t/>
            </a:r>
            <a:br>
              <a:rPr lang="fr-FR" b="1" u="sng" dirty="0" smtClean="0">
                <a:solidFill>
                  <a:schemeClr val="accent2">
                    <a:lumMod val="75000"/>
                  </a:schemeClr>
                </a:solidFill>
                <a:latin typeface="Sylfaen" pitchFamily="18" charset="0"/>
              </a:rPr>
            </a:br>
            <a:r>
              <a:rPr lang="fr-FR" sz="4000" b="1" i="1" dirty="0" smtClean="0">
                <a:solidFill>
                  <a:schemeClr val="accent2">
                    <a:lumMod val="75000"/>
                  </a:schemeClr>
                </a:solidFill>
              </a:rPr>
              <a:t>ISK TRANSIT LOGISTICS</a:t>
            </a:r>
            <a:r>
              <a:rPr lang="fr-FR" sz="4900" u="sng" dirty="0" smtClean="0">
                <a:solidFill>
                  <a:schemeClr val="accent2">
                    <a:lumMod val="75000"/>
                  </a:schemeClr>
                </a:solidFill>
                <a:latin typeface="Sylfaen" pitchFamily="18" charset="0"/>
              </a:rPr>
              <a:t/>
            </a:r>
            <a:br>
              <a:rPr lang="fr-FR" sz="4900" u="sng" dirty="0" smtClean="0">
                <a:solidFill>
                  <a:schemeClr val="accent2">
                    <a:lumMod val="75000"/>
                  </a:schemeClr>
                </a:solidFill>
                <a:latin typeface="Sylfaen" pitchFamily="18" charset="0"/>
              </a:rPr>
            </a:br>
            <a:r>
              <a:rPr lang="fr-FR" sz="1800" i="1" dirty="0" smtClean="0">
                <a:solidFill>
                  <a:schemeClr val="tx1">
                    <a:lumMod val="50000"/>
                  </a:schemeClr>
                </a:solidFill>
                <a:latin typeface="Sylfaen" pitchFamily="18" charset="0"/>
              </a:rPr>
              <a:t> </a:t>
            </a:r>
            <a:r>
              <a:rPr lang="fr-FR" sz="1800" i="1" dirty="0" smtClean="0">
                <a:solidFill>
                  <a:schemeClr val="tx1">
                    <a:lumMod val="50000"/>
                  </a:schemeClr>
                </a:solidFill>
              </a:rPr>
              <a:t>Our Logistics</a:t>
            </a:r>
            <a:endParaRPr lang="fr-FR" sz="1800" u="sng" dirty="0">
              <a:solidFill>
                <a:schemeClr val="bg2">
                  <a:lumMod val="20000"/>
                  <a:lumOff val="80000"/>
                </a:schemeClr>
              </a:solidFill>
            </a:endParaRPr>
          </a:p>
        </p:txBody>
      </p:sp>
      <p:sp>
        <p:nvSpPr>
          <p:cNvPr id="3" name="Espace réservé du contenu 2"/>
          <p:cNvSpPr>
            <a:spLocks noGrp="1"/>
          </p:cNvSpPr>
          <p:nvPr>
            <p:ph idx="1"/>
          </p:nvPr>
        </p:nvSpPr>
        <p:spPr>
          <a:xfrm>
            <a:off x="285729" y="2309794"/>
            <a:ext cx="6286544" cy="8426922"/>
          </a:xfrm>
        </p:spPr>
        <p:txBody>
          <a:bodyPr wrap="square" anchor="b">
            <a:spAutoFit/>
          </a:bodyPr>
          <a:lstStyle/>
          <a:p>
            <a:pPr algn="ctr">
              <a:buClr>
                <a:srgbClr val="FF3300"/>
              </a:buClr>
              <a:buFont typeface="Wingdings" pitchFamily="2" charset="2"/>
              <a:buNone/>
            </a:pPr>
            <a:r>
              <a:rPr lang="fr-FR" sz="2000" dirty="0" smtClean="0">
                <a:solidFill>
                  <a:srgbClr val="A50021"/>
                </a:solidFill>
                <a:latin typeface="+mj-lt"/>
              </a:rPr>
              <a:t>Consolidation Cross Dock and Distribution Platform</a:t>
            </a:r>
          </a:p>
          <a:p>
            <a:pPr algn="ctr">
              <a:buClr>
                <a:srgbClr val="FF3300"/>
              </a:buClr>
              <a:buFont typeface="Wingdings" pitchFamily="2" charset="2"/>
              <a:buNone/>
            </a:pPr>
            <a:endParaRPr lang="fr-FR" sz="800" b="1" dirty="0" smtClean="0">
              <a:latin typeface="+mj-lt"/>
            </a:endParaRPr>
          </a:p>
          <a:p>
            <a:pPr>
              <a:buNone/>
            </a:pPr>
            <a:r>
              <a:rPr lang="en-US" sz="1600" dirty="0" smtClean="0">
                <a:latin typeface="+mj-lt"/>
              </a:rPr>
              <a:t>	We </a:t>
            </a:r>
            <a:r>
              <a:rPr lang="en-US" sz="1600" dirty="0" smtClean="0">
                <a:latin typeface="+mj-lt"/>
              </a:rPr>
              <a:t>have warehouse at </a:t>
            </a:r>
            <a:r>
              <a:rPr lang="en-US" sz="1600" dirty="0" err="1" smtClean="0">
                <a:latin typeface="+mj-lt"/>
              </a:rPr>
              <a:t>Orly</a:t>
            </a:r>
            <a:r>
              <a:rPr lang="en-US" sz="1600" dirty="0" smtClean="0">
                <a:latin typeface="+mj-lt"/>
              </a:rPr>
              <a:t> and </a:t>
            </a:r>
            <a:r>
              <a:rPr lang="en-US" sz="1600" dirty="0" err="1" smtClean="0">
                <a:latin typeface="+mj-lt"/>
              </a:rPr>
              <a:t>Roissy</a:t>
            </a:r>
            <a:r>
              <a:rPr lang="en-US" sz="1600" dirty="0" smtClean="0">
                <a:latin typeface="+mj-lt"/>
              </a:rPr>
              <a:t> CDG where we offer a </a:t>
            </a:r>
            <a:r>
              <a:rPr lang="en-US" sz="1600" dirty="0" smtClean="0">
                <a:latin typeface="+mj-lt"/>
              </a:rPr>
              <a:t>fo</a:t>
            </a:r>
            <a:r>
              <a:rPr lang="en-US" sz="1600" dirty="0" smtClean="0">
                <a:latin typeface="+mj-lt"/>
              </a:rPr>
              <a:t>ur </a:t>
            </a:r>
            <a:r>
              <a:rPr lang="en-US" sz="1600" dirty="0" smtClean="0">
                <a:latin typeface="+mj-lt"/>
              </a:rPr>
              <a:t>logistics and distribution services can be customized to suit your specific requirements. </a:t>
            </a:r>
            <a:endParaRPr lang="en-US" sz="1600" dirty="0" smtClean="0">
              <a:latin typeface="+mj-lt"/>
            </a:endParaRPr>
          </a:p>
          <a:p>
            <a:pPr>
              <a:buNone/>
            </a:pPr>
            <a:endParaRPr lang="en-US" sz="1200" dirty="0" smtClean="0">
              <a:latin typeface="+mj-lt"/>
            </a:endParaRPr>
          </a:p>
          <a:p>
            <a:pPr>
              <a:lnSpc>
                <a:spcPct val="150000"/>
              </a:lnSpc>
              <a:buNone/>
            </a:pPr>
            <a:r>
              <a:rPr lang="en-US" sz="1600" dirty="0" smtClean="0">
                <a:latin typeface="+mj-lt"/>
              </a:rPr>
              <a:t>	Warehousing </a:t>
            </a:r>
            <a:r>
              <a:rPr lang="en-US" sz="1600" dirty="0" smtClean="0">
                <a:latin typeface="+mj-lt"/>
              </a:rPr>
              <a:t>is more than placing your goods in a box in a big </a:t>
            </a:r>
            <a:r>
              <a:rPr lang="en-US" sz="1600" dirty="0" smtClean="0">
                <a:latin typeface="+mj-lt"/>
              </a:rPr>
              <a:t>room,  it requires :</a:t>
            </a:r>
            <a:r>
              <a:rPr lang="en-US" sz="1600" dirty="0" smtClean="0">
                <a:latin typeface="+mj-lt"/>
              </a:rPr>
              <a:t/>
            </a:r>
            <a:br>
              <a:rPr lang="en-US" sz="1600" dirty="0" smtClean="0">
                <a:latin typeface="+mj-lt"/>
              </a:rPr>
            </a:br>
            <a:r>
              <a:rPr lang="en-US" sz="1600" dirty="0" smtClean="0">
                <a:latin typeface="+mj-lt"/>
              </a:rPr>
              <a:t>	* </a:t>
            </a:r>
            <a:r>
              <a:rPr lang="en-US" sz="1600" dirty="0" smtClean="0">
                <a:latin typeface="+mj-lt"/>
              </a:rPr>
              <a:t>Safely handling and storing</a:t>
            </a:r>
            <a:br>
              <a:rPr lang="en-US" sz="1600" dirty="0" smtClean="0">
                <a:latin typeface="+mj-lt"/>
              </a:rPr>
            </a:br>
            <a:r>
              <a:rPr lang="en-US" sz="1600" dirty="0" smtClean="0">
                <a:latin typeface="+mj-lt"/>
              </a:rPr>
              <a:t>	* </a:t>
            </a:r>
            <a:r>
              <a:rPr lang="en-US" sz="1600" dirty="0" smtClean="0">
                <a:latin typeface="+mj-lt"/>
              </a:rPr>
              <a:t>Proper packing and unpacking</a:t>
            </a:r>
            <a:br>
              <a:rPr lang="en-US" sz="1600" dirty="0" smtClean="0">
                <a:latin typeface="+mj-lt"/>
              </a:rPr>
            </a:br>
            <a:r>
              <a:rPr lang="en-US" sz="1600" dirty="0" smtClean="0">
                <a:latin typeface="+mj-lt"/>
              </a:rPr>
              <a:t>	* </a:t>
            </a:r>
            <a:r>
              <a:rPr lang="en-US" sz="1600" dirty="0" smtClean="0">
                <a:latin typeface="+mj-lt"/>
              </a:rPr>
              <a:t>Controlled access and</a:t>
            </a:r>
            <a:br>
              <a:rPr lang="en-US" sz="1600" dirty="0" smtClean="0">
                <a:latin typeface="+mj-lt"/>
              </a:rPr>
            </a:br>
            <a:r>
              <a:rPr lang="en-US" sz="1600" dirty="0" smtClean="0">
                <a:latin typeface="+mj-lt"/>
              </a:rPr>
              <a:t>	* </a:t>
            </a:r>
            <a:r>
              <a:rPr lang="en-US" sz="1600" dirty="0" smtClean="0">
                <a:latin typeface="+mj-lt"/>
              </a:rPr>
              <a:t>Knowing where it is</a:t>
            </a:r>
            <a:br>
              <a:rPr lang="en-US" sz="1600" dirty="0" smtClean="0">
                <a:latin typeface="+mj-lt"/>
              </a:rPr>
            </a:br>
            <a:r>
              <a:rPr lang="en-US" sz="1600" dirty="0" smtClean="0">
                <a:latin typeface="+mj-lt"/>
              </a:rPr>
              <a:t>	* </a:t>
            </a:r>
            <a:r>
              <a:rPr lang="en-US" sz="1600" dirty="0" smtClean="0">
                <a:latin typeface="+mj-lt"/>
              </a:rPr>
              <a:t>Properly preparing for onward </a:t>
            </a:r>
            <a:r>
              <a:rPr lang="en-US" sz="1600" dirty="0" smtClean="0">
                <a:latin typeface="+mj-lt"/>
              </a:rPr>
              <a:t>shipping</a:t>
            </a:r>
          </a:p>
          <a:p>
            <a:pPr>
              <a:lnSpc>
                <a:spcPct val="150000"/>
              </a:lnSpc>
              <a:buNone/>
            </a:pPr>
            <a:r>
              <a:rPr lang="en-US" sz="1600" dirty="0" smtClean="0">
                <a:latin typeface="+mj-lt"/>
              </a:rPr>
              <a:t>	Our warehouses</a:t>
            </a:r>
            <a:r>
              <a:rPr lang="en-US" sz="1600" dirty="0" smtClean="0">
                <a:latin typeface="+mj-lt"/>
              </a:rPr>
              <a:t>, near all the Major port throughout </a:t>
            </a:r>
            <a:r>
              <a:rPr lang="en-US" sz="1600" dirty="0" smtClean="0">
                <a:latin typeface="+mj-lt"/>
              </a:rPr>
              <a:t>the world.</a:t>
            </a:r>
          </a:p>
          <a:p>
            <a:pPr>
              <a:buNone/>
            </a:pPr>
            <a:endParaRPr lang="en-US" sz="800" dirty="0" smtClean="0">
              <a:latin typeface="+mj-lt"/>
            </a:endParaRPr>
          </a:p>
          <a:p>
            <a:pPr>
              <a:buNone/>
            </a:pPr>
            <a:r>
              <a:rPr lang="en-US" sz="1600" dirty="0" smtClean="0">
                <a:latin typeface="+mj-lt"/>
              </a:rPr>
              <a:t>	</a:t>
            </a:r>
            <a:r>
              <a:rPr lang="en-US" sz="1600" dirty="0" smtClean="0">
                <a:latin typeface="+mj-lt"/>
              </a:rPr>
              <a:t>Cargo </a:t>
            </a:r>
            <a:r>
              <a:rPr lang="en-US" sz="1600" dirty="0" smtClean="0">
                <a:latin typeface="+mj-lt"/>
              </a:rPr>
              <a:t>of any type can be properly prepared for storage with stuffing, stripping and handling services, then readied for shipment with proper lashing and securing.</a:t>
            </a:r>
            <a:r>
              <a:rPr lang="en-US" sz="1600" dirty="0" smtClean="0"/>
              <a:t/>
            </a:r>
            <a:br>
              <a:rPr lang="en-US" sz="1600" dirty="0" smtClean="0"/>
            </a:br>
            <a:r>
              <a:rPr lang="en-US" sz="1600" dirty="0" smtClean="0"/>
              <a:t/>
            </a:r>
            <a:br>
              <a:rPr lang="en-US" sz="1600" dirty="0" smtClean="0"/>
            </a:br>
            <a:endParaRPr lang="en-US" sz="1600" dirty="0" smtClean="0"/>
          </a:p>
          <a:p>
            <a:pPr algn="ctr">
              <a:buClr>
                <a:srgbClr val="FF3300"/>
              </a:buClr>
              <a:buFont typeface="Wingdings" pitchFamily="2" charset="2"/>
              <a:buNone/>
            </a:pPr>
            <a:endParaRPr lang="fr-FR" sz="1400" b="1" dirty="0" smtClean="0">
              <a:latin typeface="Tahoma" pitchFamily="34" charset="0"/>
            </a:endParaRPr>
          </a:p>
          <a:p>
            <a:pPr algn="ctr">
              <a:buClr>
                <a:srgbClr val="FF3300"/>
              </a:buClr>
              <a:buFont typeface="Wingdings" pitchFamily="2" charset="2"/>
              <a:buNone/>
            </a:pPr>
            <a:endParaRPr lang="fr-FR" sz="1400" b="1" dirty="0" smtClean="0">
              <a:latin typeface="Tahoma" pitchFamily="34" charset="0"/>
            </a:endParaRPr>
          </a:p>
          <a:p>
            <a:pPr algn="ctr">
              <a:buClr>
                <a:srgbClr val="FF3300"/>
              </a:buClr>
              <a:buFont typeface="Wingdings" pitchFamily="2" charset="2"/>
              <a:buNone/>
            </a:pPr>
            <a:endParaRPr lang="fr-FR" sz="2000" b="1" u="sng" dirty="0" smtClean="0">
              <a:latin typeface="Tahoma" pitchFamily="34" charset="0"/>
            </a:endParaRPr>
          </a:p>
          <a:p>
            <a:pPr algn="ctr">
              <a:buClr>
                <a:srgbClr val="FF3300"/>
              </a:buClr>
              <a:buFont typeface="Wingdings" pitchFamily="2" charset="2"/>
              <a:buNone/>
            </a:pPr>
            <a:r>
              <a:rPr lang="fr-FR" sz="2000" b="1" dirty="0" smtClean="0"/>
              <a:t> </a:t>
            </a:r>
            <a:br>
              <a:rPr lang="fr-FR" sz="2000" b="1" dirty="0" smtClean="0"/>
            </a:br>
            <a:endParaRPr lang="fr-FR" sz="1600" b="1" dirty="0" smtClean="0">
              <a:latin typeface="Tahoma" pitchFamily="34" charset="0"/>
            </a:endParaRPr>
          </a:p>
          <a:p>
            <a:pPr lvl="1">
              <a:buClr>
                <a:srgbClr val="FF3300"/>
              </a:buClr>
              <a:buNone/>
            </a:pPr>
            <a:endParaRPr lang="fr-FR" sz="1600" b="1" dirty="0" smtClean="0">
              <a:latin typeface="Tahoma" pitchFamily="34" charset="0"/>
            </a:endParaRPr>
          </a:p>
          <a:p>
            <a:pPr lvl="1">
              <a:buClr>
                <a:srgbClr val="FF3300"/>
              </a:buClr>
              <a:buNone/>
            </a:pPr>
            <a:endParaRPr lang="fr-FR" sz="1600" b="1" dirty="0" smtClean="0">
              <a:latin typeface="Tahoma" pitchFamily="34" charset="0"/>
            </a:endParaRPr>
          </a:p>
          <a:p>
            <a:pPr lvl="1">
              <a:buClr>
                <a:srgbClr val="FF3300"/>
              </a:buClr>
              <a:buFont typeface="Wingdings" pitchFamily="2" charset="2"/>
              <a:buNone/>
            </a:pPr>
            <a:endParaRPr lang="fr-FR" sz="1600" b="1" dirty="0" smtClean="0">
              <a:latin typeface="Tahoma" pitchFamily="34" charset="0"/>
            </a:endParaRPr>
          </a:p>
        </p:txBody>
      </p:sp>
      <p:pic>
        <p:nvPicPr>
          <p:cNvPr id="5" name="Picture 9" descr="Mes photos0008"/>
          <p:cNvPicPr>
            <a:picLocks noChangeAspect="1" noChangeArrowheads="1"/>
          </p:cNvPicPr>
          <p:nvPr/>
        </p:nvPicPr>
        <p:blipFill>
          <a:blip r:embed="rId3" cstate="print"/>
          <a:srcRect/>
          <a:stretch>
            <a:fillRect/>
          </a:stretch>
        </p:blipFill>
        <p:spPr bwMode="auto">
          <a:xfrm>
            <a:off x="1571612" y="8167710"/>
            <a:ext cx="3786215" cy="1500202"/>
          </a:xfrm>
          <a:prstGeom prst="rect">
            <a:avLst/>
          </a:prstGeom>
          <a:noFill/>
          <a:ln w="9525">
            <a:noFill/>
            <a:miter lim="800000"/>
            <a:headEnd/>
            <a:tailEnd/>
          </a:ln>
        </p:spPr>
      </p:pic>
      <p:pic>
        <p:nvPicPr>
          <p:cNvPr id="6" name="Image 5" descr="logo-final7 (2).JPG"/>
          <p:cNvPicPr/>
          <p:nvPr/>
        </p:nvPicPr>
        <p:blipFill>
          <a:blip r:embed="rId4" cstate="print"/>
          <a:stretch>
            <a:fillRect/>
          </a:stretch>
        </p:blipFill>
        <p:spPr>
          <a:xfrm>
            <a:off x="0" y="238092"/>
            <a:ext cx="1928802" cy="1023910"/>
          </a:xfrm>
          <a:prstGeom prst="ellipse">
            <a:avLst/>
          </a:prstGeom>
          <a:ln w="3175" cap="sq">
            <a:solidFill>
              <a:schemeClr val="tx2"/>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smtClean="0">
                <a:solidFill>
                  <a:schemeClr val="accent2">
                    <a:lumMod val="75000"/>
                  </a:schemeClr>
                </a:solidFill>
                <a:latin typeface="Sylfaen" pitchFamily="18" charset="0"/>
              </a:rPr>
              <a:t/>
            </a:r>
            <a:br>
              <a:rPr lang="fr-FR" b="1" u="sng" dirty="0" smtClean="0">
                <a:solidFill>
                  <a:schemeClr val="accent2">
                    <a:lumMod val="75000"/>
                  </a:schemeClr>
                </a:solidFill>
                <a:latin typeface="Sylfaen" pitchFamily="18" charset="0"/>
              </a:rPr>
            </a:br>
            <a:r>
              <a:rPr lang="fr-FR" b="1" u="sng" dirty="0" smtClean="0">
                <a:solidFill>
                  <a:schemeClr val="accent2">
                    <a:lumMod val="75000"/>
                  </a:schemeClr>
                </a:solidFill>
                <a:latin typeface="Sylfaen" pitchFamily="18" charset="0"/>
              </a:rPr>
              <a:t/>
            </a:r>
            <a:br>
              <a:rPr lang="fr-FR" b="1" u="sng" dirty="0" smtClean="0">
                <a:solidFill>
                  <a:schemeClr val="accent2">
                    <a:lumMod val="75000"/>
                  </a:schemeClr>
                </a:solidFill>
                <a:latin typeface="Sylfaen" pitchFamily="18" charset="0"/>
              </a:rPr>
            </a:br>
            <a:r>
              <a:rPr lang="fr-FR" b="1" i="1" dirty="0" smtClean="0">
                <a:solidFill>
                  <a:schemeClr val="accent2">
                    <a:lumMod val="75000"/>
                  </a:schemeClr>
                </a:solidFill>
              </a:rPr>
              <a:t/>
            </a:r>
            <a:br>
              <a:rPr lang="fr-FR" b="1" i="1" dirty="0" smtClean="0">
                <a:solidFill>
                  <a:schemeClr val="accent2">
                    <a:lumMod val="75000"/>
                  </a:schemeClr>
                </a:solidFill>
              </a:rPr>
            </a:br>
            <a:r>
              <a:rPr lang="fr-FR" sz="4900" b="1" i="1" dirty="0" smtClean="0">
                <a:solidFill>
                  <a:schemeClr val="accent2">
                    <a:lumMod val="75000"/>
                  </a:schemeClr>
                </a:solidFill>
              </a:rPr>
              <a:t>CONTACT </a:t>
            </a:r>
            <a:r>
              <a:rPr lang="fr-FR" sz="4900" b="1" i="1" dirty="0" smtClean="0">
                <a:solidFill>
                  <a:schemeClr val="accent2">
                    <a:lumMod val="75000"/>
                  </a:schemeClr>
                </a:solidFill>
              </a:rPr>
              <a:t>US</a:t>
            </a:r>
            <a:endParaRPr lang="fr-FR" sz="4900" b="1" i="1" dirty="0">
              <a:solidFill>
                <a:schemeClr val="accent2">
                  <a:lumMod val="75000"/>
                </a:schemeClr>
              </a:solidFill>
            </a:endParaRPr>
          </a:p>
        </p:txBody>
      </p:sp>
      <p:sp>
        <p:nvSpPr>
          <p:cNvPr id="3" name="Espace réservé du contenu 2"/>
          <p:cNvSpPr>
            <a:spLocks noGrp="1"/>
          </p:cNvSpPr>
          <p:nvPr>
            <p:ph idx="1"/>
          </p:nvPr>
        </p:nvSpPr>
        <p:spPr>
          <a:noFill/>
        </p:spPr>
        <p:txBody>
          <a:bodyPr vert="horz" numCol="1" anchor="t">
            <a:normAutofit fontScale="92500"/>
          </a:bodyPr>
          <a:lstStyle/>
          <a:p>
            <a:pPr algn="ctr">
              <a:buNone/>
            </a:pPr>
            <a:endParaRPr lang="fr-FR" dirty="0" smtClean="0"/>
          </a:p>
          <a:p>
            <a:pPr algn="ctr">
              <a:buNone/>
            </a:pPr>
            <a:r>
              <a:rPr lang="fr-FR" sz="3600" b="1" dirty="0" smtClean="0">
                <a:solidFill>
                  <a:schemeClr val="accent2">
                    <a:lumMod val="75000"/>
                  </a:schemeClr>
                </a:solidFill>
                <a:latin typeface="+mj-lt"/>
              </a:rPr>
              <a:t>ISK TRANSIT</a:t>
            </a:r>
          </a:p>
          <a:p>
            <a:pPr algn="ctr">
              <a:buNone/>
            </a:pPr>
            <a:endParaRPr lang="fr-FR" sz="1700" dirty="0" smtClean="0">
              <a:latin typeface="+mj-lt"/>
            </a:endParaRPr>
          </a:p>
          <a:p>
            <a:pPr algn="ctr">
              <a:buNone/>
            </a:pPr>
            <a:r>
              <a:rPr lang="fr-FR" sz="3600" dirty="0" smtClean="0">
                <a:latin typeface="+mj-lt"/>
              </a:rPr>
              <a:t>16 Rue </a:t>
            </a:r>
            <a:r>
              <a:rPr lang="fr-FR" sz="3600" dirty="0" smtClean="0">
                <a:latin typeface="+mj-lt"/>
              </a:rPr>
              <a:t>du Trait d’Union</a:t>
            </a:r>
          </a:p>
          <a:p>
            <a:pPr algn="ctr">
              <a:buNone/>
            </a:pPr>
            <a:r>
              <a:rPr lang="fr-FR" sz="3600" dirty="0" smtClean="0">
                <a:latin typeface="+mj-lt"/>
              </a:rPr>
              <a:t>Bat 3700 </a:t>
            </a:r>
            <a:r>
              <a:rPr lang="fr-FR" sz="3600" dirty="0" smtClean="0">
                <a:latin typeface="+mj-lt"/>
              </a:rPr>
              <a:t>CARGO 2</a:t>
            </a:r>
            <a:endParaRPr lang="fr-FR" sz="3600" dirty="0" smtClean="0">
              <a:latin typeface="+mj-lt"/>
            </a:endParaRPr>
          </a:p>
          <a:p>
            <a:pPr algn="ctr">
              <a:buNone/>
            </a:pPr>
            <a:r>
              <a:rPr lang="fr-FR" sz="3600" dirty="0" smtClean="0">
                <a:latin typeface="+mj-lt"/>
              </a:rPr>
              <a:t>BP 19441 Tremblay en France</a:t>
            </a:r>
          </a:p>
          <a:p>
            <a:pPr algn="ctr">
              <a:buNone/>
            </a:pPr>
            <a:r>
              <a:rPr lang="fr-FR" sz="3600" dirty="0" smtClean="0">
                <a:latin typeface="+mj-lt"/>
              </a:rPr>
              <a:t>95707 Roissy CDG</a:t>
            </a:r>
          </a:p>
          <a:p>
            <a:pPr algn="ctr">
              <a:buNone/>
            </a:pPr>
            <a:r>
              <a:rPr lang="fr-FR" sz="3600" dirty="0" smtClean="0">
                <a:latin typeface="+mj-lt"/>
              </a:rPr>
              <a:t>Tél : + 33 (0) 1.49.47.77.86</a:t>
            </a:r>
          </a:p>
          <a:p>
            <a:pPr algn="ctr">
              <a:buNone/>
            </a:pPr>
            <a:r>
              <a:rPr lang="fr-FR" sz="3600" dirty="0" smtClean="0">
                <a:latin typeface="+mj-lt"/>
              </a:rPr>
              <a:t>Fax : + 33(0) 9.70.62.30.02</a:t>
            </a:r>
          </a:p>
          <a:p>
            <a:pPr algn="ctr">
              <a:buNone/>
            </a:pPr>
            <a:endParaRPr lang="fr-FR" sz="3600" dirty="0" smtClean="0">
              <a:latin typeface="+mj-lt"/>
            </a:endParaRPr>
          </a:p>
          <a:p>
            <a:pPr algn="ctr">
              <a:buNone/>
            </a:pPr>
            <a:r>
              <a:rPr lang="de-DE" sz="3600" dirty="0" smtClean="0">
                <a:latin typeface="+mj-lt"/>
              </a:rPr>
              <a:t>E-Mail </a:t>
            </a:r>
            <a:r>
              <a:rPr lang="de-DE" sz="3600" b="1" dirty="0" smtClean="0">
                <a:latin typeface="+mj-lt"/>
              </a:rPr>
              <a:t>: </a:t>
            </a:r>
            <a:r>
              <a:rPr lang="de-DE" sz="3600" b="1" i="1" dirty="0" smtClean="0">
                <a:solidFill>
                  <a:srgbClr val="A50021"/>
                </a:solidFill>
                <a:latin typeface="+mj-lt"/>
              </a:rPr>
              <a:t>contact@isk.fr</a:t>
            </a:r>
            <a:endParaRPr lang="fr-FR" sz="3600" i="1" dirty="0" smtClean="0">
              <a:solidFill>
                <a:srgbClr val="A50021"/>
              </a:solidFill>
              <a:latin typeface="+mj-lt"/>
            </a:endParaRPr>
          </a:p>
          <a:p>
            <a:pPr algn="ctr">
              <a:buNone/>
            </a:pPr>
            <a:endParaRPr lang="fr-FR" sz="2000" dirty="0">
              <a:latin typeface="Sylfaen" pitchFamily="18" charset="0"/>
            </a:endParaRPr>
          </a:p>
        </p:txBody>
      </p:sp>
      <p:pic>
        <p:nvPicPr>
          <p:cNvPr id="6" name="Image 5" descr="logo-final7 (2).JPG"/>
          <p:cNvPicPr/>
          <p:nvPr/>
        </p:nvPicPr>
        <p:blipFill>
          <a:blip r:embed="rId3" cstate="print"/>
          <a:stretch>
            <a:fillRect/>
          </a:stretch>
        </p:blipFill>
        <p:spPr>
          <a:xfrm>
            <a:off x="0" y="238092"/>
            <a:ext cx="1928802" cy="1023910"/>
          </a:xfrm>
          <a:prstGeom prst="ellipse">
            <a:avLst/>
          </a:prstGeom>
          <a:ln w="3175" cap="sq">
            <a:solidFill>
              <a:schemeClr val="tx2"/>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onderie">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2156</TotalTime>
  <Words>109</Words>
  <Application>Microsoft Office PowerPoint</Application>
  <PresentationFormat>Format A4 (210 x 297 mm)</PresentationFormat>
  <Paragraphs>102</Paragraphs>
  <Slides>8</Slides>
  <Notes>8</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Thème Office</vt:lpstr>
      <vt:lpstr>   TRANSPORT &amp; INTERNATIONAL LOGISTICS   Another vision of transport   Give your goods bodyguards it deserves</vt:lpstr>
      <vt:lpstr>  </vt:lpstr>
      <vt:lpstr>    OUR ACTIVITIES</vt:lpstr>
      <vt:lpstr>  ISK TRANSIT SEA  Our Sea transport</vt:lpstr>
      <vt:lpstr>   ISK TRANSIT AIR Our Air transport  </vt:lpstr>
      <vt:lpstr>    ISK TRANSIT ROAD   Our Road transport</vt:lpstr>
      <vt:lpstr>  ISK TRANSIT LOGISTICS  Our Logistics</vt:lpstr>
      <vt:lpstr>   CONTACT US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Zone de Fret 2  95700 Roissy C.D.G. Cedex France</dc:title>
  <dc:creator>sabeg</dc:creator>
  <cp:lastModifiedBy>PERSONAL</cp:lastModifiedBy>
  <cp:revision>192</cp:revision>
  <dcterms:created xsi:type="dcterms:W3CDTF">2009-02-23T18:00:34Z</dcterms:created>
  <dcterms:modified xsi:type="dcterms:W3CDTF">2014-04-27T16:48:45Z</dcterms:modified>
</cp:coreProperties>
</file>